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embeddedFontLst>
    <p:embeddedFont>
      <p:font typeface="Roboto Thin"/>
      <p:regular r:id="rId24"/>
      <p:bold r:id="rId25"/>
      <p:italic r:id="rId26"/>
      <p:boldItalic r:id="rId27"/>
    </p:embeddedFont>
    <p:embeddedFont>
      <p:font typeface="Roboto"/>
      <p:regular r:id="rId28"/>
      <p:bold r:id="rId29"/>
      <p:italic r:id="rId30"/>
      <p:boldItalic r:id="rId31"/>
    </p:embeddedFont>
    <p:embeddedFont>
      <p:font typeface="Merriweather Light"/>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6" roundtripDataSignature="AMtx7mjzeKRjqwrJoyC15zSVmeGH6/ctv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5F1C92B-3610-4230-9DBE-F2102CB3943F}">
  <a:tblStyle styleId="{05F1C92B-3610-4230-9DBE-F2102CB3943F}"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2E9F7"/>
          </a:solidFill>
        </a:fill>
      </a:tcStyle>
    </a:wholeTbl>
    <a:band1H>
      <a:tcTxStyle b="off" i="off"/>
      <a:tcStyle>
        <a:fill>
          <a:solidFill>
            <a:srgbClr val="E4D0EF"/>
          </a:solidFill>
        </a:fill>
      </a:tcStyle>
    </a:band1H>
    <a:band2H>
      <a:tcTxStyle b="off" i="off"/>
    </a:band2H>
    <a:band1V>
      <a:tcTxStyle b="off" i="off"/>
      <a:tcStyle>
        <a:fill>
          <a:solidFill>
            <a:srgbClr val="E4D0EF"/>
          </a:solidFill>
        </a:fill>
      </a:tcStyle>
    </a:band1V>
    <a:band2V>
      <a:tcTxStyle b="off" i="off"/>
    </a:band2V>
    <a:lastCol>
      <a:tcTxStyle b="on" i="off">
        <a:font>
          <a:latin typeface="Arial"/>
          <a:ea typeface="Arial"/>
          <a:cs typeface="Arial"/>
        </a:font>
        <a:schemeClr val="lt1"/>
      </a:tcTxStyle>
      <a:tcStyle>
        <a:fill>
          <a:solidFill>
            <a:schemeClr val="accent4"/>
          </a:solidFill>
        </a:fill>
      </a:tcStyle>
    </a:lastCol>
    <a:firstCol>
      <a:tcTxStyle b="on" i="off">
        <a:font>
          <a:latin typeface="Arial"/>
          <a:ea typeface="Arial"/>
          <a:cs typeface="Arial"/>
        </a:font>
        <a:schemeClr val="lt1"/>
      </a:tcTxStyle>
      <a:tcStyle>
        <a:fill>
          <a:solidFill>
            <a:schemeClr val="accent4"/>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4"/>
          </a:solidFill>
        </a:fill>
      </a:tcStyle>
    </a:lastRow>
    <a:seCell>
      <a:tcTxStyle b="off" i="off"/>
    </a:seCell>
    <a:swCell>
      <a:tcTxStyle b="off" i="off"/>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4"/>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Thin-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Thin-italic.fntdata"/><Relationship Id="rId25" Type="http://schemas.openxmlformats.org/officeDocument/2006/relationships/font" Target="fonts/RobotoThin-bold.fntdata"/><Relationship Id="rId28" Type="http://schemas.openxmlformats.org/officeDocument/2006/relationships/font" Target="fonts/Roboto-regular.fntdata"/><Relationship Id="rId27" Type="http://schemas.openxmlformats.org/officeDocument/2006/relationships/font" Target="fonts/RobotoThin-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MerriweatherLight-bold.fntdata"/><Relationship Id="rId10" Type="http://schemas.openxmlformats.org/officeDocument/2006/relationships/slide" Target="slides/slide5.xml"/><Relationship Id="rId32" Type="http://schemas.openxmlformats.org/officeDocument/2006/relationships/font" Target="fonts/MerriweatherLight-regular.fntdata"/><Relationship Id="rId13" Type="http://schemas.openxmlformats.org/officeDocument/2006/relationships/slide" Target="slides/slide8.xml"/><Relationship Id="rId35" Type="http://schemas.openxmlformats.org/officeDocument/2006/relationships/font" Target="fonts/MerriweatherLight-boldItalic.fntdata"/><Relationship Id="rId12" Type="http://schemas.openxmlformats.org/officeDocument/2006/relationships/slide" Target="slides/slide7.xml"/><Relationship Id="rId34" Type="http://schemas.openxmlformats.org/officeDocument/2006/relationships/font" Target="fonts/MerriweatherLight-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2" name="Google Shape;23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d7c298910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d7c298910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d7c298910b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gd7c298910b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d7c298910b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gd7c298910b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d7c298910b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gd7c298910b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d7c298910b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gd7c298910b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0" name="Google Shape;38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d9410f14ef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d9410f14e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d9410f14ef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d9410f14e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3" name="Google Shape;453;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0" name="Google Shape;24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6" name="Google Shape;246;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3" name="Google Shape;253;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9" name="Google Shape;259;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5" name="Google Shape;26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0" name="Google Shape;31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6" name="Google Shape;316;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2" name="Google Shape;322;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52" name="Shape 52"/>
        <p:cNvGrpSpPr/>
        <p:nvPr/>
      </p:nvGrpSpPr>
      <p:grpSpPr>
        <a:xfrm>
          <a:off x="0" y="0"/>
          <a:ext cx="0" cy="0"/>
          <a:chOff x="0" y="0"/>
          <a:chExt cx="0" cy="0"/>
        </a:xfrm>
      </p:grpSpPr>
      <p:pic>
        <p:nvPicPr>
          <p:cNvPr descr="\\DROBO-FS\QuickDrops\JB\PPTX NG\Droplets\LightingOverlay.png" id="53" name="Google Shape;53;p9"/>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54" name="Google Shape;54;p9"/>
          <p:cNvGrpSpPr/>
          <p:nvPr/>
        </p:nvGrpSpPr>
        <p:grpSpPr>
          <a:xfrm>
            <a:off x="0" y="0"/>
            <a:ext cx="2305051" cy="6858001"/>
            <a:chOff x="0" y="0"/>
            <a:chExt cx="2305051" cy="6858001"/>
          </a:xfrm>
        </p:grpSpPr>
        <p:sp>
          <p:nvSpPr>
            <p:cNvPr id="55" name="Google Shape;55;p9"/>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9"/>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9"/>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9"/>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9"/>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9"/>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1" name="Google Shape;61;p9"/>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2" name="Google Shape;62;p9"/>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9"/>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4" name="Google Shape;64;p9"/>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5" name="Google Shape;65;p9"/>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9"/>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9"/>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68" name="Google Shape;68;p9"/>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9"/>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0" name="Google Shape;70;p9"/>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9"/>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9"/>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3" name="Google Shape;73;p9"/>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9"/>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9"/>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76" name="Google Shape;76;p9"/>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9"/>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78" name="Google Shape;78;p9"/>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9"/>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0" name="Google Shape;80;p9"/>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9"/>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2" name="Google Shape;82;p9"/>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9"/>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9"/>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9"/>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86" name="Google Shape;86;p9"/>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87" name="Google Shape;87;p9"/>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9"/>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89" name="Google Shape;89;p9"/>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0" name="Google Shape;90;p9"/>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9"/>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2" name="Google Shape;92;p9"/>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9"/>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4" name="Google Shape;94;p9"/>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9"/>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9"/>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97" name="Google Shape;97;p9"/>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9"/>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99" name="Google Shape;99;p9"/>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9"/>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9"/>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2" name="Google Shape;102;p9"/>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3" name="Google Shape;103;p9"/>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9"/>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9"/>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06" name="Google Shape;106;p9"/>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9"/>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08" name="Google Shape;108;p9"/>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 name="Google Shape;109;p9"/>
          <p:cNvSpPr txBox="1"/>
          <p:nvPr>
            <p:ph type="ctrTitle"/>
          </p:nvPr>
        </p:nvSpPr>
        <p:spPr>
          <a:xfrm>
            <a:off x="1876424" y="1122363"/>
            <a:ext cx="8791575"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800"/>
              <a:buFont typeface="Twentieth Century"/>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9"/>
          <p:cNvSpPr txBox="1"/>
          <p:nvPr>
            <p:ph idx="1" type="subTitle"/>
          </p:nvPr>
        </p:nvSpPr>
        <p:spPr>
          <a:xfrm>
            <a:off x="1876424" y="3602038"/>
            <a:ext cx="8791575" cy="1655762"/>
          </a:xfrm>
          <a:prstGeom prst="rect">
            <a:avLst/>
          </a:prstGeom>
          <a:noFill/>
          <a:ln>
            <a:noFill/>
          </a:ln>
        </p:spPr>
        <p:txBody>
          <a:bodyPr anchorCtr="0" anchor="t" bIns="45700" lIns="91425" spcFirstLastPara="1" rIns="91425" wrap="square" tIns="4570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p:txBody>
      </p:sp>
      <p:sp>
        <p:nvSpPr>
          <p:cNvPr id="111" name="Google Shape;111;p9"/>
          <p:cNvSpPr txBox="1"/>
          <p:nvPr>
            <p:ph idx="10" type="dt"/>
          </p:nvPr>
        </p:nvSpPr>
        <p:spPr>
          <a:xfrm>
            <a:off x="7077511" y="5410201"/>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9"/>
          <p:cNvSpPr txBox="1"/>
          <p:nvPr>
            <p:ph idx="11" type="ftr"/>
          </p:nvPr>
        </p:nvSpPr>
        <p:spPr>
          <a:xfrm>
            <a:off x="1876424" y="5410201"/>
            <a:ext cx="5124886"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9"/>
          <p:cNvSpPr txBox="1"/>
          <p:nvPr>
            <p:ph idx="12" type="sldNum"/>
          </p:nvPr>
        </p:nvSpPr>
        <p:spPr>
          <a:xfrm>
            <a:off x="9896911" y="5410199"/>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65" name="Shape 165"/>
        <p:cNvGrpSpPr/>
        <p:nvPr/>
      </p:nvGrpSpPr>
      <p:grpSpPr>
        <a:xfrm>
          <a:off x="0" y="0"/>
          <a:ext cx="0" cy="0"/>
          <a:chOff x="0" y="0"/>
          <a:chExt cx="0" cy="0"/>
        </a:xfrm>
      </p:grpSpPr>
      <p:sp>
        <p:nvSpPr>
          <p:cNvPr id="166" name="Google Shape;166;p18"/>
          <p:cNvSpPr txBox="1"/>
          <p:nvPr>
            <p:ph type="title"/>
          </p:nvPr>
        </p:nvSpPr>
        <p:spPr>
          <a:xfrm>
            <a:off x="1141410" y="4304664"/>
            <a:ext cx="9912355" cy="81935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7" name="Google Shape;167;p18"/>
          <p:cNvSpPr/>
          <p:nvPr>
            <p:ph idx="2" type="pic"/>
          </p:nvPr>
        </p:nvSpPr>
        <p:spPr>
          <a:xfrm>
            <a:off x="1141411" y="606426"/>
            <a:ext cx="9912354" cy="3299778"/>
          </a:xfrm>
          <a:prstGeom prst="round2DiagRect">
            <a:avLst>
              <a:gd fmla="val 4860"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4000"/>
              <a:buFont typeface="Arial"/>
              <a:buNone/>
              <a:defRPr b="0" i="0" sz="32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168" name="Google Shape;168;p18"/>
          <p:cNvSpPr txBox="1"/>
          <p:nvPr>
            <p:ph idx="1" type="body"/>
          </p:nvPr>
        </p:nvSpPr>
        <p:spPr>
          <a:xfrm>
            <a:off x="1141364" y="5124020"/>
            <a:ext cx="9910859" cy="68247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9" name="Google Shape;169;p18"/>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0" name="Google Shape;170;p18"/>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1" name="Google Shape;171;p18"/>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172" name="Shape 172"/>
        <p:cNvGrpSpPr/>
        <p:nvPr/>
      </p:nvGrpSpPr>
      <p:grpSpPr>
        <a:xfrm>
          <a:off x="0" y="0"/>
          <a:ext cx="0" cy="0"/>
          <a:chOff x="0" y="0"/>
          <a:chExt cx="0" cy="0"/>
        </a:xfrm>
      </p:grpSpPr>
      <p:sp>
        <p:nvSpPr>
          <p:cNvPr id="173" name="Google Shape;173;p19"/>
          <p:cNvSpPr txBox="1"/>
          <p:nvPr>
            <p:ph type="title"/>
          </p:nvPr>
        </p:nvSpPr>
        <p:spPr>
          <a:xfrm>
            <a:off x="1141456" y="609600"/>
            <a:ext cx="9905955" cy="3429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4" name="Google Shape;174;p19"/>
          <p:cNvSpPr txBox="1"/>
          <p:nvPr>
            <p:ph idx="1" type="body"/>
          </p:nvPr>
        </p:nvSpPr>
        <p:spPr>
          <a:xfrm>
            <a:off x="1141410" y="4419599"/>
            <a:ext cx="9904459" cy="1371599"/>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75" name="Google Shape;175;p19"/>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6" name="Google Shape;176;p19"/>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7" name="Google Shape;177;p19"/>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78" name="Shape 178"/>
        <p:cNvGrpSpPr/>
        <p:nvPr/>
      </p:nvGrpSpPr>
      <p:grpSpPr>
        <a:xfrm>
          <a:off x="0" y="0"/>
          <a:ext cx="0" cy="0"/>
          <a:chOff x="0" y="0"/>
          <a:chExt cx="0" cy="0"/>
        </a:xfrm>
      </p:grpSpPr>
      <p:sp>
        <p:nvSpPr>
          <p:cNvPr id="179" name="Google Shape;179;p20"/>
          <p:cNvSpPr txBox="1"/>
          <p:nvPr>
            <p:ph type="title"/>
          </p:nvPr>
        </p:nvSpPr>
        <p:spPr>
          <a:xfrm>
            <a:off x="1446212" y="609599"/>
            <a:ext cx="9302752" cy="274842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0" name="Google Shape;180;p20"/>
          <p:cNvSpPr txBox="1"/>
          <p:nvPr>
            <p:ph idx="1" type="body"/>
          </p:nvPr>
        </p:nvSpPr>
        <p:spPr>
          <a:xfrm>
            <a:off x="1720644" y="3365557"/>
            <a:ext cx="8752299" cy="548968"/>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1" name="Google Shape;181;p20"/>
          <p:cNvSpPr txBox="1"/>
          <p:nvPr>
            <p:ph idx="2" type="body"/>
          </p:nvPr>
        </p:nvSpPr>
        <p:spPr>
          <a:xfrm>
            <a:off x="1141411" y="4309919"/>
            <a:ext cx="9906002" cy="1489496"/>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2" name="Google Shape;182;p20"/>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3" name="Google Shape;183;p20"/>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4" name="Google Shape;184;p20"/>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
        <p:nvSpPr>
          <p:cNvPr id="185" name="Google Shape;185;p20"/>
          <p:cNvSpPr txBox="1"/>
          <p:nvPr/>
        </p:nvSpPr>
        <p:spPr>
          <a:xfrm>
            <a:off x="903512" y="732394"/>
            <a:ext cx="609600" cy="584776"/>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lt1"/>
              </a:buClr>
              <a:buSzPts val="8000"/>
              <a:buFont typeface="Twentieth Century"/>
              <a:buNone/>
            </a:pPr>
            <a:r>
              <a:rPr b="0" i="0" lang="en-US" sz="8000" u="none" cap="none" strike="noStrike">
                <a:solidFill>
                  <a:schemeClr val="lt1"/>
                </a:solidFill>
                <a:latin typeface="Twentieth Century"/>
                <a:ea typeface="Twentieth Century"/>
                <a:cs typeface="Twentieth Century"/>
                <a:sym typeface="Twentieth Century"/>
              </a:rPr>
              <a:t>“</a:t>
            </a:r>
            <a:endParaRPr b="0" i="0" sz="1400" u="none" cap="none" strike="noStrike">
              <a:solidFill>
                <a:srgbClr val="000000"/>
              </a:solidFill>
              <a:latin typeface="Arial"/>
              <a:ea typeface="Arial"/>
              <a:cs typeface="Arial"/>
              <a:sym typeface="Arial"/>
            </a:endParaRPr>
          </a:p>
        </p:txBody>
      </p:sp>
      <p:sp>
        <p:nvSpPr>
          <p:cNvPr id="186" name="Google Shape;186;p20"/>
          <p:cNvSpPr txBox="1"/>
          <p:nvPr/>
        </p:nvSpPr>
        <p:spPr>
          <a:xfrm>
            <a:off x="10537370" y="2764972"/>
            <a:ext cx="609600" cy="584776"/>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lt1"/>
              </a:buClr>
              <a:buSzPts val="8000"/>
              <a:buFont typeface="Twentieth Century"/>
              <a:buNone/>
            </a:pPr>
            <a:r>
              <a:rPr b="0" i="0" lang="en-US" sz="8000" u="none" cap="none" strike="noStrike">
                <a:solidFill>
                  <a:schemeClr val="lt1"/>
                </a:solidFill>
                <a:latin typeface="Twentieth Century"/>
                <a:ea typeface="Twentieth Century"/>
                <a:cs typeface="Twentieth Century"/>
                <a:sym typeface="Twentieth Century"/>
              </a:rPr>
              <a: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87" name="Shape 187"/>
        <p:cNvGrpSpPr/>
        <p:nvPr/>
      </p:nvGrpSpPr>
      <p:grpSpPr>
        <a:xfrm>
          <a:off x="0" y="0"/>
          <a:ext cx="0" cy="0"/>
          <a:chOff x="0" y="0"/>
          <a:chExt cx="0" cy="0"/>
        </a:xfrm>
      </p:grpSpPr>
      <p:sp>
        <p:nvSpPr>
          <p:cNvPr id="188" name="Google Shape;188;p21"/>
          <p:cNvSpPr txBox="1"/>
          <p:nvPr>
            <p:ph type="title"/>
          </p:nvPr>
        </p:nvSpPr>
        <p:spPr>
          <a:xfrm>
            <a:off x="1141410" y="2134041"/>
            <a:ext cx="9906001" cy="25118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9" name="Google Shape;189;p21"/>
          <p:cNvSpPr txBox="1"/>
          <p:nvPr>
            <p:ph idx="1" type="body"/>
          </p:nvPr>
        </p:nvSpPr>
        <p:spPr>
          <a:xfrm>
            <a:off x="1141364" y="4657655"/>
            <a:ext cx="9904505" cy="114064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90" name="Google Shape;190;p2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1" name="Google Shape;191;p2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2" name="Google Shape;192;p2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93" name="Shape 193"/>
        <p:cNvGrpSpPr/>
        <p:nvPr/>
      </p:nvGrpSpPr>
      <p:grpSpPr>
        <a:xfrm>
          <a:off x="0" y="0"/>
          <a:ext cx="0" cy="0"/>
          <a:chOff x="0" y="0"/>
          <a:chExt cx="0" cy="0"/>
        </a:xfrm>
      </p:grpSpPr>
      <p:sp>
        <p:nvSpPr>
          <p:cNvPr id="194" name="Google Shape;194;p22"/>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5" name="Google Shape;195;p22"/>
          <p:cNvSpPr txBox="1"/>
          <p:nvPr>
            <p:ph idx="1" type="body"/>
          </p:nvPr>
        </p:nvSpPr>
        <p:spPr>
          <a:xfrm>
            <a:off x="1141410" y="2674463"/>
            <a:ext cx="3196899"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6" name="Google Shape;196;p22"/>
          <p:cNvSpPr txBox="1"/>
          <p:nvPr>
            <p:ph idx="2" type="body"/>
          </p:nvPr>
        </p:nvSpPr>
        <p:spPr>
          <a:xfrm>
            <a:off x="1127918" y="3360263"/>
            <a:ext cx="3208735"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7" name="Google Shape;197;p22"/>
          <p:cNvSpPr txBox="1"/>
          <p:nvPr>
            <p:ph idx="3" type="body"/>
          </p:nvPr>
        </p:nvSpPr>
        <p:spPr>
          <a:xfrm>
            <a:off x="4514766" y="2677635"/>
            <a:ext cx="3184385"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8" name="Google Shape;198;p22"/>
          <p:cNvSpPr txBox="1"/>
          <p:nvPr>
            <p:ph idx="4" type="body"/>
          </p:nvPr>
        </p:nvSpPr>
        <p:spPr>
          <a:xfrm>
            <a:off x="4504213" y="3363435"/>
            <a:ext cx="3195830"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9" name="Google Shape;199;p22"/>
          <p:cNvSpPr txBox="1"/>
          <p:nvPr>
            <p:ph idx="5" type="body"/>
          </p:nvPr>
        </p:nvSpPr>
        <p:spPr>
          <a:xfrm>
            <a:off x="7852442" y="2674463"/>
            <a:ext cx="3194968"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0" name="Google Shape;200;p22"/>
          <p:cNvSpPr txBox="1"/>
          <p:nvPr>
            <p:ph idx="6" type="body"/>
          </p:nvPr>
        </p:nvSpPr>
        <p:spPr>
          <a:xfrm>
            <a:off x="7852442" y="3360263"/>
            <a:ext cx="3194968"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1" name="Google Shape;201;p2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2" name="Google Shape;202;p2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3" name="Google Shape;203;p2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04" name="Shape 204"/>
        <p:cNvGrpSpPr/>
        <p:nvPr/>
      </p:nvGrpSpPr>
      <p:grpSpPr>
        <a:xfrm>
          <a:off x="0" y="0"/>
          <a:ext cx="0" cy="0"/>
          <a:chOff x="0" y="0"/>
          <a:chExt cx="0" cy="0"/>
        </a:xfrm>
      </p:grpSpPr>
      <p:sp>
        <p:nvSpPr>
          <p:cNvPr id="205" name="Google Shape;205;p23"/>
          <p:cNvSpPr txBox="1"/>
          <p:nvPr>
            <p:ph type="title"/>
          </p:nvPr>
        </p:nvSpPr>
        <p:spPr>
          <a:xfrm>
            <a:off x="1141411" y="609600"/>
            <a:ext cx="9905999" cy="1905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6" name="Google Shape;206;p23"/>
          <p:cNvSpPr txBox="1"/>
          <p:nvPr>
            <p:ph idx="1" type="body"/>
          </p:nvPr>
        </p:nvSpPr>
        <p:spPr>
          <a:xfrm>
            <a:off x="1141413" y="4404596"/>
            <a:ext cx="3195240"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7" name="Google Shape;207;p23"/>
          <p:cNvSpPr/>
          <p:nvPr>
            <p:ph idx="2" type="pic"/>
          </p:nvPr>
        </p:nvSpPr>
        <p:spPr>
          <a:xfrm>
            <a:off x="1141413" y="2666998"/>
            <a:ext cx="3195240" cy="1524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208" name="Google Shape;208;p23"/>
          <p:cNvSpPr txBox="1"/>
          <p:nvPr>
            <p:ph idx="3" type="body"/>
          </p:nvPr>
        </p:nvSpPr>
        <p:spPr>
          <a:xfrm>
            <a:off x="1141413" y="4980858"/>
            <a:ext cx="3195240" cy="817843"/>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9" name="Google Shape;209;p23"/>
          <p:cNvSpPr txBox="1"/>
          <p:nvPr>
            <p:ph idx="4" type="body"/>
          </p:nvPr>
        </p:nvSpPr>
        <p:spPr>
          <a:xfrm>
            <a:off x="4489053" y="4404596"/>
            <a:ext cx="3200400"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0" name="Google Shape;210;p23"/>
          <p:cNvSpPr/>
          <p:nvPr>
            <p:ph idx="5" type="pic"/>
          </p:nvPr>
        </p:nvSpPr>
        <p:spPr>
          <a:xfrm>
            <a:off x="4489053" y="2666998"/>
            <a:ext cx="3198940" cy="1524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211" name="Google Shape;211;p23"/>
          <p:cNvSpPr txBox="1"/>
          <p:nvPr>
            <p:ph idx="6" type="body"/>
          </p:nvPr>
        </p:nvSpPr>
        <p:spPr>
          <a:xfrm>
            <a:off x="4487593" y="4980857"/>
            <a:ext cx="3200400" cy="81034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2" name="Google Shape;212;p23"/>
          <p:cNvSpPr txBox="1"/>
          <p:nvPr>
            <p:ph idx="7" type="body"/>
          </p:nvPr>
        </p:nvSpPr>
        <p:spPr>
          <a:xfrm>
            <a:off x="7852567" y="4404595"/>
            <a:ext cx="3190741"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3" name="Google Shape;213;p23"/>
          <p:cNvSpPr/>
          <p:nvPr>
            <p:ph idx="8" type="pic"/>
          </p:nvPr>
        </p:nvSpPr>
        <p:spPr>
          <a:xfrm>
            <a:off x="7852442" y="2666998"/>
            <a:ext cx="3194969" cy="1524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214" name="Google Shape;214;p23"/>
          <p:cNvSpPr txBox="1"/>
          <p:nvPr>
            <p:ph idx="9" type="body"/>
          </p:nvPr>
        </p:nvSpPr>
        <p:spPr>
          <a:xfrm>
            <a:off x="7852442" y="4980854"/>
            <a:ext cx="3194968" cy="810345"/>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5" name="Google Shape;215;p2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6" name="Google Shape;216;p2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7" name="Google Shape;217;p2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8" name="Shape 218"/>
        <p:cNvGrpSpPr/>
        <p:nvPr/>
      </p:nvGrpSpPr>
      <p:grpSpPr>
        <a:xfrm>
          <a:off x="0" y="0"/>
          <a:ext cx="0" cy="0"/>
          <a:chOff x="0" y="0"/>
          <a:chExt cx="0" cy="0"/>
        </a:xfrm>
      </p:grpSpPr>
      <p:sp>
        <p:nvSpPr>
          <p:cNvPr id="219" name="Google Shape;219;p24"/>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0" name="Google Shape;220;p24"/>
          <p:cNvSpPr txBox="1"/>
          <p:nvPr>
            <p:ph idx="1" type="body"/>
          </p:nvPr>
        </p:nvSpPr>
        <p:spPr>
          <a:xfrm rot="5400000">
            <a:off x="4323555" y="-932655"/>
            <a:ext cx="3541714" cy="9905999"/>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1" name="Google Shape;221;p2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2" name="Google Shape;222;p2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3" name="Google Shape;223;p2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24" name="Shape 224"/>
        <p:cNvGrpSpPr/>
        <p:nvPr/>
      </p:nvGrpSpPr>
      <p:grpSpPr>
        <a:xfrm>
          <a:off x="0" y="0"/>
          <a:ext cx="0" cy="0"/>
          <a:chOff x="0" y="0"/>
          <a:chExt cx="0" cy="0"/>
        </a:xfrm>
      </p:grpSpPr>
      <p:sp>
        <p:nvSpPr>
          <p:cNvPr id="225" name="Google Shape;225;p25"/>
          <p:cNvSpPr txBox="1"/>
          <p:nvPr>
            <p:ph type="title"/>
          </p:nvPr>
        </p:nvSpPr>
        <p:spPr>
          <a:xfrm rot="5400000">
            <a:off x="7454105" y="2197894"/>
            <a:ext cx="5181601" cy="20050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6" name="Google Shape;226;p25"/>
          <p:cNvSpPr txBox="1"/>
          <p:nvPr>
            <p:ph idx="1" type="body"/>
          </p:nvPr>
        </p:nvSpPr>
        <p:spPr>
          <a:xfrm rot="5400000">
            <a:off x="2424904" y="-673895"/>
            <a:ext cx="5181601" cy="7748590"/>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7" name="Google Shape;227;p2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8" name="Google Shape;228;p2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9" name="Google Shape;229;p2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4" name="Shape 114"/>
        <p:cNvGrpSpPr/>
        <p:nvPr/>
      </p:nvGrpSpPr>
      <p:grpSpPr>
        <a:xfrm>
          <a:off x="0" y="0"/>
          <a:ext cx="0" cy="0"/>
          <a:chOff x="0" y="0"/>
          <a:chExt cx="0" cy="0"/>
        </a:xfrm>
      </p:grpSpPr>
      <p:sp>
        <p:nvSpPr>
          <p:cNvPr id="115" name="Google Shape;115;p10"/>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6" name="Google Shape;116;p10"/>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17" name="Google Shape;117;p10"/>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p10"/>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10"/>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0" name="Shape 120"/>
        <p:cNvGrpSpPr/>
        <p:nvPr/>
      </p:nvGrpSpPr>
      <p:grpSpPr>
        <a:xfrm>
          <a:off x="0" y="0"/>
          <a:ext cx="0" cy="0"/>
          <a:chOff x="0" y="0"/>
          <a:chExt cx="0" cy="0"/>
        </a:xfrm>
      </p:grpSpPr>
      <p:sp>
        <p:nvSpPr>
          <p:cNvPr id="121" name="Google Shape;121;p1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1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1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4" name="Shape 124"/>
        <p:cNvGrpSpPr/>
        <p:nvPr/>
      </p:nvGrpSpPr>
      <p:grpSpPr>
        <a:xfrm>
          <a:off x="0" y="0"/>
          <a:ext cx="0" cy="0"/>
          <a:chOff x="0" y="0"/>
          <a:chExt cx="0" cy="0"/>
        </a:xfrm>
      </p:grpSpPr>
      <p:sp>
        <p:nvSpPr>
          <p:cNvPr id="125" name="Google Shape;125;p12"/>
          <p:cNvSpPr txBox="1"/>
          <p:nvPr>
            <p:ph type="title"/>
          </p:nvPr>
        </p:nvSpPr>
        <p:spPr>
          <a:xfrm>
            <a:off x="1141411" y="1419226"/>
            <a:ext cx="99060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p12"/>
          <p:cNvSpPr txBox="1"/>
          <p:nvPr>
            <p:ph idx="1" type="body"/>
          </p:nvPr>
        </p:nvSpPr>
        <p:spPr>
          <a:xfrm>
            <a:off x="1141411" y="4424362"/>
            <a:ext cx="9906000" cy="137477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cap="none">
                <a:solidFill>
                  <a:schemeClr val="lt1"/>
                </a:solidFill>
              </a:defRPr>
            </a:lvl1pPr>
            <a:lvl2pPr indent="-228600" lvl="1" marL="914400" algn="l">
              <a:lnSpc>
                <a:spcPct val="120000"/>
              </a:lnSpc>
              <a:spcBef>
                <a:spcPts val="500"/>
              </a:spcBef>
              <a:spcAft>
                <a:spcPts val="0"/>
              </a:spcAft>
              <a:buClr>
                <a:schemeClr val="lt1"/>
              </a:buClr>
              <a:buSzPts val="2250"/>
              <a:buNone/>
              <a:defRPr sz="1800">
                <a:solidFill>
                  <a:schemeClr val="lt1"/>
                </a:solidFill>
              </a:defRPr>
            </a:lvl2pPr>
            <a:lvl3pPr indent="-228600" lvl="2" marL="1371600" algn="l">
              <a:lnSpc>
                <a:spcPct val="120000"/>
              </a:lnSpc>
              <a:spcBef>
                <a:spcPts val="500"/>
              </a:spcBef>
              <a:spcAft>
                <a:spcPts val="0"/>
              </a:spcAft>
              <a:buClr>
                <a:schemeClr val="lt1"/>
              </a:buClr>
              <a:buSzPts val="2250"/>
              <a:buNone/>
              <a:defRPr sz="1800">
                <a:solidFill>
                  <a:schemeClr val="lt1"/>
                </a:solidFill>
              </a:defRPr>
            </a:lvl3pPr>
            <a:lvl4pPr indent="-228600" lvl="3" marL="1828800" algn="l">
              <a:lnSpc>
                <a:spcPct val="120000"/>
              </a:lnSpc>
              <a:spcBef>
                <a:spcPts val="500"/>
              </a:spcBef>
              <a:spcAft>
                <a:spcPts val="0"/>
              </a:spcAft>
              <a:buClr>
                <a:schemeClr val="lt1"/>
              </a:buClr>
              <a:buSzPts val="2000"/>
              <a:buNone/>
              <a:defRPr sz="1600">
                <a:solidFill>
                  <a:schemeClr val="lt1"/>
                </a:solidFill>
              </a:defRPr>
            </a:lvl4pPr>
            <a:lvl5pPr indent="-228600" lvl="4" marL="2286000" algn="l">
              <a:lnSpc>
                <a:spcPct val="120000"/>
              </a:lnSpc>
              <a:spcBef>
                <a:spcPts val="500"/>
              </a:spcBef>
              <a:spcAft>
                <a:spcPts val="0"/>
              </a:spcAft>
              <a:buClr>
                <a:schemeClr val="lt1"/>
              </a:buClr>
              <a:buSzPts val="2000"/>
              <a:buNone/>
              <a:defRPr sz="1600">
                <a:solidFill>
                  <a:schemeClr val="lt1"/>
                </a:solidFill>
              </a:defRPr>
            </a:lvl5pPr>
            <a:lvl6pPr indent="-228600" lvl="5" marL="2743200" algn="l">
              <a:lnSpc>
                <a:spcPct val="120000"/>
              </a:lnSpc>
              <a:spcBef>
                <a:spcPts val="500"/>
              </a:spcBef>
              <a:spcAft>
                <a:spcPts val="0"/>
              </a:spcAft>
              <a:buClr>
                <a:schemeClr val="lt1"/>
              </a:buClr>
              <a:buSzPts val="2000"/>
              <a:buNone/>
              <a:defRPr sz="1600">
                <a:solidFill>
                  <a:schemeClr val="lt1"/>
                </a:solidFill>
              </a:defRPr>
            </a:lvl6pPr>
            <a:lvl7pPr indent="-228600" lvl="6" marL="3200400" algn="l">
              <a:lnSpc>
                <a:spcPct val="120000"/>
              </a:lnSpc>
              <a:spcBef>
                <a:spcPts val="500"/>
              </a:spcBef>
              <a:spcAft>
                <a:spcPts val="0"/>
              </a:spcAft>
              <a:buClr>
                <a:schemeClr val="lt1"/>
              </a:buClr>
              <a:buSzPts val="2000"/>
              <a:buNone/>
              <a:defRPr sz="1600">
                <a:solidFill>
                  <a:schemeClr val="lt1"/>
                </a:solidFill>
              </a:defRPr>
            </a:lvl7pPr>
            <a:lvl8pPr indent="-228600" lvl="7" marL="3657600" algn="l">
              <a:lnSpc>
                <a:spcPct val="120000"/>
              </a:lnSpc>
              <a:spcBef>
                <a:spcPts val="500"/>
              </a:spcBef>
              <a:spcAft>
                <a:spcPts val="0"/>
              </a:spcAft>
              <a:buClr>
                <a:schemeClr val="lt1"/>
              </a:buClr>
              <a:buSzPts val="2000"/>
              <a:buNone/>
              <a:defRPr sz="1600">
                <a:solidFill>
                  <a:schemeClr val="lt1"/>
                </a:solidFill>
              </a:defRPr>
            </a:lvl8pPr>
            <a:lvl9pPr indent="-228600" lvl="8" marL="4114800" algn="l">
              <a:lnSpc>
                <a:spcPct val="120000"/>
              </a:lnSpc>
              <a:spcBef>
                <a:spcPts val="500"/>
              </a:spcBef>
              <a:spcAft>
                <a:spcPts val="0"/>
              </a:spcAft>
              <a:buClr>
                <a:schemeClr val="lt1"/>
              </a:buClr>
              <a:buSzPts val="2000"/>
              <a:buNone/>
              <a:defRPr sz="1600">
                <a:solidFill>
                  <a:schemeClr val="lt1"/>
                </a:solidFill>
              </a:defRPr>
            </a:lvl9pPr>
          </a:lstStyle>
          <a:p/>
        </p:txBody>
      </p:sp>
      <p:sp>
        <p:nvSpPr>
          <p:cNvPr id="127" name="Google Shape;127;p1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1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1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0" name="Shape 130"/>
        <p:cNvGrpSpPr/>
        <p:nvPr/>
      </p:nvGrpSpPr>
      <p:grpSpPr>
        <a:xfrm>
          <a:off x="0" y="0"/>
          <a:ext cx="0" cy="0"/>
          <a:chOff x="0" y="0"/>
          <a:chExt cx="0" cy="0"/>
        </a:xfrm>
      </p:grpSpPr>
      <p:sp>
        <p:nvSpPr>
          <p:cNvPr id="131" name="Google Shape;131;p13"/>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13"/>
          <p:cNvSpPr txBox="1"/>
          <p:nvPr>
            <p:ph idx="1" type="body"/>
          </p:nvPr>
        </p:nvSpPr>
        <p:spPr>
          <a:xfrm>
            <a:off x="1141410" y="2249486"/>
            <a:ext cx="4878389"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3" name="Google Shape;133;p13"/>
          <p:cNvSpPr txBox="1"/>
          <p:nvPr>
            <p:ph idx="2" type="body"/>
          </p:nvPr>
        </p:nvSpPr>
        <p:spPr>
          <a:xfrm>
            <a:off x="6172200" y="2249486"/>
            <a:ext cx="4875211"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4" name="Google Shape;134;p1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1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6" name="Google Shape;136;p1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7" name="Shape 137"/>
        <p:cNvGrpSpPr/>
        <p:nvPr/>
      </p:nvGrpSpPr>
      <p:grpSpPr>
        <a:xfrm>
          <a:off x="0" y="0"/>
          <a:ext cx="0" cy="0"/>
          <a:chOff x="0" y="0"/>
          <a:chExt cx="0" cy="0"/>
        </a:xfrm>
      </p:grpSpPr>
      <p:sp>
        <p:nvSpPr>
          <p:cNvPr id="138" name="Google Shape;138;p14"/>
          <p:cNvSpPr txBox="1"/>
          <p:nvPr>
            <p:ph type="title"/>
          </p:nvPr>
        </p:nvSpPr>
        <p:spPr>
          <a:xfrm>
            <a:off x="1141411" y="619126"/>
            <a:ext cx="9906000" cy="147796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9" name="Google Shape;139;p14"/>
          <p:cNvSpPr txBox="1"/>
          <p:nvPr>
            <p:ph idx="1" type="body"/>
          </p:nvPr>
        </p:nvSpPr>
        <p:spPr>
          <a:xfrm>
            <a:off x="1370019" y="2249486"/>
            <a:ext cx="4649783"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40" name="Google Shape;140;p14"/>
          <p:cNvSpPr txBox="1"/>
          <p:nvPr>
            <p:ph idx="2" type="body"/>
          </p:nvPr>
        </p:nvSpPr>
        <p:spPr>
          <a:xfrm>
            <a:off x="1141410" y="3073397"/>
            <a:ext cx="4878391" cy="2717801"/>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41" name="Google Shape;141;p14"/>
          <p:cNvSpPr txBox="1"/>
          <p:nvPr>
            <p:ph idx="3" type="body"/>
          </p:nvPr>
        </p:nvSpPr>
        <p:spPr>
          <a:xfrm>
            <a:off x="6400808" y="2249485"/>
            <a:ext cx="4646602"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42" name="Google Shape;142;p14"/>
          <p:cNvSpPr txBox="1"/>
          <p:nvPr>
            <p:ph idx="4" type="body"/>
          </p:nvPr>
        </p:nvSpPr>
        <p:spPr>
          <a:xfrm>
            <a:off x="6172200" y="3073397"/>
            <a:ext cx="4875210" cy="2717801"/>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43" name="Google Shape;143;p1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p1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p1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6" name="Shape 146"/>
        <p:cNvGrpSpPr/>
        <p:nvPr/>
      </p:nvGrpSpPr>
      <p:grpSpPr>
        <a:xfrm>
          <a:off x="0" y="0"/>
          <a:ext cx="0" cy="0"/>
          <a:chOff x="0" y="0"/>
          <a:chExt cx="0" cy="0"/>
        </a:xfrm>
      </p:grpSpPr>
      <p:sp>
        <p:nvSpPr>
          <p:cNvPr id="147" name="Google Shape;147;p15"/>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8" name="Google Shape;148;p1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9" name="Google Shape;149;p1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0" name="Google Shape;150;p1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51" name="Shape 151"/>
        <p:cNvGrpSpPr/>
        <p:nvPr/>
      </p:nvGrpSpPr>
      <p:grpSpPr>
        <a:xfrm>
          <a:off x="0" y="0"/>
          <a:ext cx="0" cy="0"/>
          <a:chOff x="0" y="0"/>
          <a:chExt cx="0" cy="0"/>
        </a:xfrm>
      </p:grpSpPr>
      <p:sp>
        <p:nvSpPr>
          <p:cNvPr id="152" name="Google Shape;152;p16"/>
          <p:cNvSpPr txBox="1"/>
          <p:nvPr>
            <p:ph type="title"/>
          </p:nvPr>
        </p:nvSpPr>
        <p:spPr>
          <a:xfrm>
            <a:off x="1146705" y="609601"/>
            <a:ext cx="3856037" cy="163988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3" name="Google Shape;153;p16"/>
          <p:cNvSpPr txBox="1"/>
          <p:nvPr>
            <p:ph idx="1" type="body"/>
          </p:nvPr>
        </p:nvSpPr>
        <p:spPr>
          <a:xfrm>
            <a:off x="5156200" y="592666"/>
            <a:ext cx="5891209" cy="5198534"/>
          </a:xfrm>
          <a:prstGeom prst="rect">
            <a:avLst/>
          </a:prstGeom>
          <a:noFill/>
          <a:ln>
            <a:noFill/>
          </a:ln>
        </p:spPr>
        <p:txBody>
          <a:bodyPr anchorCtr="0" anchor="ctr"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54" name="Google Shape;154;p16"/>
          <p:cNvSpPr txBox="1"/>
          <p:nvPr>
            <p:ph idx="2" type="body"/>
          </p:nvPr>
        </p:nvSpPr>
        <p:spPr>
          <a:xfrm>
            <a:off x="1146705" y="2249486"/>
            <a:ext cx="3856037" cy="354171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55" name="Google Shape;155;p16"/>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6" name="Google Shape;156;p16"/>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7" name="Google Shape;157;p16"/>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58" name="Shape 158"/>
        <p:cNvGrpSpPr/>
        <p:nvPr/>
      </p:nvGrpSpPr>
      <p:grpSpPr>
        <a:xfrm>
          <a:off x="0" y="0"/>
          <a:ext cx="0" cy="0"/>
          <a:chOff x="0" y="0"/>
          <a:chExt cx="0" cy="0"/>
        </a:xfrm>
      </p:grpSpPr>
      <p:sp>
        <p:nvSpPr>
          <p:cNvPr id="159" name="Google Shape;159;p17"/>
          <p:cNvSpPr txBox="1"/>
          <p:nvPr>
            <p:ph type="title"/>
          </p:nvPr>
        </p:nvSpPr>
        <p:spPr>
          <a:xfrm>
            <a:off x="1141413" y="609600"/>
            <a:ext cx="5934508" cy="163988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0" name="Google Shape;160;p17"/>
          <p:cNvSpPr/>
          <p:nvPr>
            <p:ph idx="2" type="pic"/>
          </p:nvPr>
        </p:nvSpPr>
        <p:spPr>
          <a:xfrm>
            <a:off x="7380721" y="609601"/>
            <a:ext cx="3666690" cy="5181599"/>
          </a:xfrm>
          <a:prstGeom prst="round2DiagRect">
            <a:avLst>
              <a:gd fmla="val 5608"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4000"/>
              <a:buFont typeface="Arial"/>
              <a:buNone/>
              <a:defRPr b="0" i="0" sz="32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3500"/>
              <a:buFont typeface="Arial"/>
              <a:buNone/>
              <a:defRPr b="0" i="0" sz="28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3000"/>
              <a:buFont typeface="Arial"/>
              <a:buNone/>
              <a:defRPr b="0" i="0" sz="24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9pPr>
          </a:lstStyle>
          <a:p/>
        </p:txBody>
      </p:sp>
      <p:sp>
        <p:nvSpPr>
          <p:cNvPr id="161" name="Google Shape;161;p17"/>
          <p:cNvSpPr txBox="1"/>
          <p:nvPr>
            <p:ph idx="1" type="body"/>
          </p:nvPr>
        </p:nvSpPr>
        <p:spPr>
          <a:xfrm>
            <a:off x="1141410" y="2249486"/>
            <a:ext cx="5934511" cy="354171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2" name="Google Shape;162;p1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3" name="Google Shape;163;p1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4" name="Google Shape;164;p1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descr="\\DROBO-FS\QuickDrops\JB\PPTX NG\Droplets\LightingOverlay.png" id="6" name="Google Shape;6;p8"/>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7" name="Google Shape;7;p8"/>
          <p:cNvGrpSpPr/>
          <p:nvPr/>
        </p:nvGrpSpPr>
        <p:grpSpPr>
          <a:xfrm>
            <a:off x="-14288" y="0"/>
            <a:ext cx="12053888" cy="6858001"/>
            <a:chOff x="-14288" y="0"/>
            <a:chExt cx="12053888" cy="6858001"/>
          </a:xfrm>
        </p:grpSpPr>
        <p:grpSp>
          <p:nvGrpSpPr>
            <p:cNvPr id="8" name="Google Shape;8;p8"/>
            <p:cNvGrpSpPr/>
            <p:nvPr/>
          </p:nvGrpSpPr>
          <p:grpSpPr>
            <a:xfrm>
              <a:off x="-14288" y="0"/>
              <a:ext cx="1220788" cy="6858001"/>
              <a:chOff x="-14288" y="0"/>
              <a:chExt cx="1220788" cy="6858001"/>
            </a:xfrm>
          </p:grpSpPr>
          <p:sp>
            <p:nvSpPr>
              <p:cNvPr id="9" name="Google Shape;9;p8"/>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8"/>
              <p:cNvSpPr/>
              <p:nvPr/>
            </p:nvSpPr>
            <p:spPr>
              <a:xfrm>
                <a:off x="33337"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8"/>
              <p:cNvSpPr/>
              <p:nvPr/>
            </p:nvSpPr>
            <p:spPr>
              <a:xfrm>
                <a:off x="28575"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8"/>
              <p:cNvSpPr/>
              <p:nvPr/>
            </p:nvSpPr>
            <p:spPr>
              <a:xfrm>
                <a:off x="200025" y="4763"/>
                <a:ext cx="369888" cy="1811338"/>
              </a:xfrm>
              <a:custGeom>
                <a:rect b="b" l="l" r="r" t="t"/>
                <a:pathLst>
                  <a:path extrusionOk="0" h="1141" w="233">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3" name="Google Shape;13;p8"/>
              <p:cNvSpPr/>
              <p:nvPr/>
            </p:nvSpPr>
            <p:spPr>
              <a:xfrm>
                <a:off x="503237" y="1801813"/>
                <a:ext cx="190500" cy="188913"/>
              </a:xfrm>
              <a:custGeom>
                <a:rect b="b" l="l" r="r" t="t"/>
                <a:pathLst>
                  <a:path extrusionOk="0" h="40" w="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8"/>
              <p:cNvSpPr/>
              <p:nvPr/>
            </p:nvSpPr>
            <p:spPr>
              <a:xfrm>
                <a:off x="285750" y="4763"/>
                <a:ext cx="369888" cy="1430338"/>
              </a:xfrm>
              <a:custGeom>
                <a:rect b="b" l="l" r="r" t="t"/>
                <a:pathLst>
                  <a:path extrusionOk="0" h="901" w="233">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5" name="Google Shape;15;p8"/>
              <p:cNvSpPr/>
              <p:nvPr/>
            </p:nvSpPr>
            <p:spPr>
              <a:xfrm>
                <a:off x="546100"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16" name="Google Shape;16;p8"/>
              <p:cNvSpPr/>
              <p:nvPr/>
            </p:nvSpPr>
            <p:spPr>
              <a:xfrm>
                <a:off x="588962" y="1420813"/>
                <a:ext cx="190500" cy="190500"/>
              </a:xfrm>
              <a:custGeom>
                <a:rect b="b" l="l" r="r" t="t"/>
                <a:pathLst>
                  <a:path extrusionOk="0" h="40" w="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8"/>
              <p:cNvSpPr/>
              <p:nvPr/>
            </p:nvSpPr>
            <p:spPr>
              <a:xfrm>
                <a:off x="588962"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8"/>
              <p:cNvSpPr/>
              <p:nvPr/>
            </p:nvSpPr>
            <p:spPr>
              <a:xfrm>
                <a:off x="641350" y="0"/>
                <a:ext cx="422275" cy="527050"/>
              </a:xfrm>
              <a:custGeom>
                <a:rect b="b" l="l" r="r" t="t"/>
                <a:pathLst>
                  <a:path extrusionOk="0" h="332" w="266">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19" name="Google Shape;19;p8"/>
              <p:cNvSpPr/>
              <p:nvPr/>
            </p:nvSpPr>
            <p:spPr>
              <a:xfrm>
                <a:off x="1020762"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 name="Google Shape;20;p8"/>
              <p:cNvCxnSpPr/>
              <p:nvPr/>
            </p:nvCxnSpPr>
            <p:spPr>
              <a:xfrm>
                <a:off x="-4763" y="9525"/>
                <a:ext cx="0" cy="0"/>
              </a:xfrm>
              <a:prstGeom prst="straightConnector1">
                <a:avLst/>
              </a:prstGeom>
              <a:gradFill>
                <a:gsLst>
                  <a:gs pos="0">
                    <a:schemeClr val="lt2"/>
                  </a:gs>
                  <a:gs pos="100000">
                    <a:srgbClr val="3B95DE"/>
                  </a:gs>
                </a:gsLst>
                <a:lin ang="5400000" scaled="0"/>
              </a:gradFill>
              <a:ln cap="flat" cmpd="sng" w="9525">
                <a:solidFill>
                  <a:srgbClr val="FFFFFF"/>
                </a:solidFill>
                <a:prstDash val="solid"/>
                <a:miter lim="800000"/>
                <a:headEnd len="sm" w="sm" type="none"/>
                <a:tailEnd len="sm" w="sm" type="none"/>
              </a:ln>
            </p:spPr>
          </p:cxnSp>
          <p:sp>
            <p:nvSpPr>
              <p:cNvPr id="21" name="Google Shape;21;p8"/>
              <p:cNvSpPr/>
              <p:nvPr/>
            </p:nvSpPr>
            <p:spPr>
              <a:xfrm>
                <a:off x="9525" y="1801813"/>
                <a:ext cx="123825" cy="127000"/>
              </a:xfrm>
              <a:custGeom>
                <a:rect b="b" l="l" r="r" t="t"/>
                <a:pathLst>
                  <a:path extrusionOk="0" h="80" w="78">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2" name="Google Shape;22;p8"/>
              <p:cNvSpPr/>
              <p:nvPr/>
            </p:nvSpPr>
            <p:spPr>
              <a:xfrm>
                <a:off x="-9525" y="3549650"/>
                <a:ext cx="147638" cy="481013"/>
              </a:xfrm>
              <a:custGeom>
                <a:rect b="b" l="l" r="r" t="t"/>
                <a:pathLst>
                  <a:path extrusionOk="0" h="303" w="93">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3" name="Google Shape;23;p8"/>
              <p:cNvSpPr/>
              <p:nvPr/>
            </p:nvSpPr>
            <p:spPr>
              <a:xfrm>
                <a:off x="128587"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4" name="Google Shape;24;p8"/>
              <p:cNvSpPr/>
              <p:nvPr/>
            </p:nvSpPr>
            <p:spPr>
              <a:xfrm>
                <a:off x="204787" y="1849438"/>
                <a:ext cx="114300" cy="107950"/>
              </a:xfrm>
              <a:custGeom>
                <a:rect b="b" l="l" r="r" t="t"/>
                <a:pathLst>
                  <a:path extrusionOk="0" h="23" w="24">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8"/>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8"/>
              <p:cNvSpPr/>
              <p:nvPr/>
            </p:nvSpPr>
            <p:spPr>
              <a:xfrm>
                <a:off x="223837" y="5041900"/>
                <a:ext cx="369888" cy="1801813"/>
              </a:xfrm>
              <a:custGeom>
                <a:rect b="b" l="l" r="r" t="t"/>
                <a:pathLst>
                  <a:path extrusionOk="0" h="1135" w="233">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27" name="Google Shape;27;p8"/>
              <p:cNvSpPr/>
              <p:nvPr/>
            </p:nvSpPr>
            <p:spPr>
              <a:xfrm>
                <a:off x="52387"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8"/>
              <p:cNvSpPr/>
              <p:nvPr/>
            </p:nvSpPr>
            <p:spPr>
              <a:xfrm>
                <a:off x="-14288" y="5627688"/>
                <a:ext cx="85725" cy="1216025"/>
              </a:xfrm>
              <a:custGeom>
                <a:rect b="b" l="l" r="r" t="t"/>
                <a:pathLst>
                  <a:path extrusionOk="0" h="766" w="54">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29" name="Google Shape;29;p8"/>
              <p:cNvSpPr/>
              <p:nvPr/>
            </p:nvSpPr>
            <p:spPr>
              <a:xfrm>
                <a:off x="527050"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8"/>
              <p:cNvSpPr/>
              <p:nvPr/>
            </p:nvSpPr>
            <p:spPr>
              <a:xfrm>
                <a:off x="309562" y="5422900"/>
                <a:ext cx="374650" cy="1425575"/>
              </a:xfrm>
              <a:custGeom>
                <a:rect b="b" l="l" r="r" t="t"/>
                <a:pathLst>
                  <a:path extrusionOk="0" h="898" w="236">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1" name="Google Shape;31;p8"/>
              <p:cNvSpPr/>
              <p:nvPr/>
            </p:nvSpPr>
            <p:spPr>
              <a:xfrm>
                <a:off x="569912"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2" name="Google Shape;32;p8"/>
              <p:cNvSpPr/>
              <p:nvPr/>
            </p:nvSpPr>
            <p:spPr>
              <a:xfrm>
                <a:off x="612775"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8"/>
              <p:cNvSpPr/>
              <p:nvPr/>
            </p:nvSpPr>
            <p:spPr>
              <a:xfrm>
                <a:off x="612775"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8"/>
              <p:cNvSpPr/>
              <p:nvPr/>
            </p:nvSpPr>
            <p:spPr>
              <a:xfrm>
                <a:off x="669925" y="6330950"/>
                <a:ext cx="417513" cy="517525"/>
              </a:xfrm>
              <a:custGeom>
                <a:rect b="b" l="l" r="r" t="t"/>
                <a:pathLst>
                  <a:path extrusionOk="0" h="326" w="263">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5" name="Google Shape;35;p8"/>
              <p:cNvSpPr/>
              <p:nvPr/>
            </p:nvSpPr>
            <p:spPr>
              <a:xfrm>
                <a:off x="1049337"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 name="Google Shape;36;p8"/>
            <p:cNvGrpSpPr/>
            <p:nvPr/>
          </p:nvGrpSpPr>
          <p:grpSpPr>
            <a:xfrm>
              <a:off x="11364912" y="0"/>
              <a:ext cx="674688" cy="6848476"/>
              <a:chOff x="11364912" y="0"/>
              <a:chExt cx="674688" cy="6848476"/>
            </a:xfrm>
          </p:grpSpPr>
          <p:sp>
            <p:nvSpPr>
              <p:cNvPr id="37" name="Google Shape;37;p8"/>
              <p:cNvSpPr/>
              <p:nvPr/>
            </p:nvSpPr>
            <p:spPr>
              <a:xfrm>
                <a:off x="11483975" y="0"/>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38" name="Google Shape;38;p8"/>
              <p:cNvSpPr/>
              <p:nvPr/>
            </p:nvSpPr>
            <p:spPr>
              <a:xfrm>
                <a:off x="11364912" y="474663"/>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8"/>
              <p:cNvSpPr/>
              <p:nvPr/>
            </p:nvSpPr>
            <p:spPr>
              <a:xfrm>
                <a:off x="11631612" y="1539875"/>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8"/>
              <p:cNvSpPr/>
              <p:nvPr/>
            </p:nvSpPr>
            <p:spPr>
              <a:xfrm>
                <a:off x="11531600" y="569436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1" name="Google Shape;41;p8"/>
              <p:cNvSpPr/>
              <p:nvPr/>
            </p:nvSpPr>
            <p:spPr>
              <a:xfrm>
                <a:off x="11772900" y="5551488"/>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8"/>
              <p:cNvSpPr/>
              <p:nvPr/>
            </p:nvSpPr>
            <p:spPr>
              <a:xfrm>
                <a:off x="11710987" y="4763"/>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3" name="Google Shape;43;p8"/>
              <p:cNvSpPr/>
              <p:nvPr/>
            </p:nvSpPr>
            <p:spPr>
              <a:xfrm>
                <a:off x="11636375" y="4867275"/>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8"/>
              <p:cNvSpPr/>
              <p:nvPr/>
            </p:nvSpPr>
            <p:spPr>
              <a:xfrm>
                <a:off x="11441112" y="5046663"/>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8"/>
              <p:cNvSpPr/>
              <p:nvPr/>
            </p:nvSpPr>
            <p:spPr>
              <a:xfrm>
                <a:off x="11849100" y="64166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8"/>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7" name="Google Shape;47;p8"/>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3600"/>
              <a:buFont typeface="Twentieth Century"/>
              <a:buNone/>
              <a:defRPr b="0" i="0" sz="3600" u="none" cap="none" strike="noStrike">
                <a:solidFill>
                  <a:schemeClr val="lt1"/>
                </a:solidFill>
                <a:latin typeface="Twentieth Century"/>
                <a:ea typeface="Twentieth Century"/>
                <a:cs typeface="Twentieth Century"/>
                <a:sym typeface="Twentieth Centur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8" name="Google Shape;48;p8"/>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lvl1pPr indent="-419100" lvl="0" marL="457200" marR="0" rtl="0" algn="l">
              <a:lnSpc>
                <a:spcPct val="120000"/>
              </a:lnSpc>
              <a:spcBef>
                <a:spcPts val="1000"/>
              </a:spcBef>
              <a:spcAft>
                <a:spcPts val="0"/>
              </a:spcAft>
              <a:buClr>
                <a:schemeClr val="lt1"/>
              </a:buClr>
              <a:buSzPts val="3000"/>
              <a:buFont typeface="Arial"/>
              <a:buChar char="•"/>
              <a:defRPr b="0" i="0" sz="2400" u="none" cap="none" strike="noStrike">
                <a:solidFill>
                  <a:schemeClr val="lt1"/>
                </a:solidFill>
                <a:latin typeface="Twentieth Century"/>
                <a:ea typeface="Twentieth Century"/>
                <a:cs typeface="Twentieth Century"/>
                <a:sym typeface="Twentieth Century"/>
              </a:defRPr>
            </a:lvl1pPr>
            <a:lvl2pPr indent="-387350" lvl="1" marL="914400"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indent="-371475" lvl="2" marL="1371600"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indent="-355600" lvl="3" marL="18288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indent="-355600" lvl="4" marL="22860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indent="-339725" lvl="5" marL="27432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indent="-339725" lvl="6" marL="32004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indent="-339725" lvl="7" marL="36576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indent="-339725" lvl="8" marL="41148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49" name="Google Shape;49;p8"/>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50" u="none" cap="none" strike="noStrike">
                <a:solidFill>
                  <a:schemeClr val="lt1"/>
                </a:solidFill>
                <a:latin typeface="Twentieth Century"/>
                <a:ea typeface="Twentieth Century"/>
                <a:cs typeface="Twentieth Century"/>
                <a:sym typeface="Twentieth Centur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9pPr>
          </a:lstStyle>
          <a:p/>
        </p:txBody>
      </p:sp>
      <p:sp>
        <p:nvSpPr>
          <p:cNvPr id="50" name="Google Shape;50;p8"/>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50" u="none" cap="none" strike="noStrike">
                <a:solidFill>
                  <a:schemeClr val="lt1"/>
                </a:solidFill>
                <a:latin typeface="Twentieth Century"/>
                <a:ea typeface="Twentieth Century"/>
                <a:cs typeface="Twentieth Century"/>
                <a:sym typeface="Twentieth Centur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wentieth Century"/>
                <a:ea typeface="Twentieth Century"/>
                <a:cs typeface="Twentieth Century"/>
                <a:sym typeface="Twentieth Century"/>
              </a:defRPr>
            </a:lvl9pPr>
          </a:lstStyle>
          <a:p/>
        </p:txBody>
      </p:sp>
      <p:sp>
        <p:nvSpPr>
          <p:cNvPr id="51" name="Google Shape;51;p8"/>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jpg"/><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
          <p:cNvSpPr txBox="1"/>
          <p:nvPr>
            <p:ph type="ctrTitle"/>
          </p:nvPr>
        </p:nvSpPr>
        <p:spPr>
          <a:xfrm>
            <a:off x="1876424" y="1122363"/>
            <a:ext cx="8791575"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800"/>
              <a:buFont typeface="Twentieth Century"/>
              <a:buNone/>
            </a:pPr>
            <a:r>
              <a:rPr lang="en-US"/>
              <a:t>ENTRY BASED SECURITY SYSTEM</a:t>
            </a:r>
            <a:endParaRPr/>
          </a:p>
        </p:txBody>
      </p:sp>
      <p:sp>
        <p:nvSpPr>
          <p:cNvPr id="235" name="Google Shape;235;p1"/>
          <p:cNvSpPr txBox="1"/>
          <p:nvPr>
            <p:ph idx="1" type="subTitle"/>
          </p:nvPr>
        </p:nvSpPr>
        <p:spPr>
          <a:xfrm>
            <a:off x="1876424" y="3602038"/>
            <a:ext cx="8791575" cy="552712"/>
          </a:xfrm>
          <a:prstGeom prst="rect">
            <a:avLst/>
          </a:prstGeom>
          <a:noFill/>
          <a:ln>
            <a:noFill/>
          </a:ln>
        </p:spPr>
        <p:txBody>
          <a:bodyPr anchorCtr="0" anchor="t" bIns="45700" lIns="91425" spcFirstLastPara="1" rIns="91425" wrap="square" tIns="45700">
            <a:normAutofit fontScale="25000" lnSpcReduction="20000"/>
          </a:bodyPr>
          <a:lstStyle/>
          <a:p>
            <a:pPr indent="0" lvl="0" marL="0" rtl="0" algn="l">
              <a:lnSpc>
                <a:spcPct val="120000"/>
              </a:lnSpc>
              <a:spcBef>
                <a:spcPts val="0"/>
              </a:spcBef>
              <a:spcAft>
                <a:spcPts val="0"/>
              </a:spcAft>
              <a:buClr>
                <a:schemeClr val="lt2"/>
              </a:buClr>
              <a:buSzPct val="31250"/>
              <a:buNone/>
            </a:pPr>
            <a:r>
              <a:rPr lang="en-US" sz="8000"/>
              <a:t> BY TEAM DAUNTLESS</a:t>
            </a:r>
            <a:endParaRPr sz="8000"/>
          </a:p>
          <a:p>
            <a:pPr indent="0" lvl="0" marL="0" rtl="0" algn="l">
              <a:lnSpc>
                <a:spcPct val="120000"/>
              </a:lnSpc>
              <a:spcBef>
                <a:spcPts val="1000"/>
              </a:spcBef>
              <a:spcAft>
                <a:spcPts val="0"/>
              </a:spcAft>
              <a:buClr>
                <a:schemeClr val="lt2"/>
              </a:buClr>
              <a:buSzPct val="125000"/>
              <a:buNone/>
            </a:pPr>
            <a:r>
              <a:t/>
            </a:r>
            <a:endParaRPr/>
          </a:p>
          <a:p>
            <a:pPr indent="0" lvl="0" marL="0" rtl="0" algn="l">
              <a:lnSpc>
                <a:spcPct val="120000"/>
              </a:lnSpc>
              <a:spcBef>
                <a:spcPts val="1000"/>
              </a:spcBef>
              <a:spcAft>
                <a:spcPts val="0"/>
              </a:spcAft>
              <a:buClr>
                <a:schemeClr val="lt2"/>
              </a:buClr>
              <a:buSzPct val="125000"/>
              <a:buNone/>
            </a:pPr>
            <a:r>
              <a:t/>
            </a:r>
            <a:endParaRPr/>
          </a:p>
        </p:txBody>
      </p:sp>
      <p:sp>
        <p:nvSpPr>
          <p:cNvPr id="236" name="Google Shape;236;p1"/>
          <p:cNvSpPr txBox="1"/>
          <p:nvPr/>
        </p:nvSpPr>
        <p:spPr>
          <a:xfrm>
            <a:off x="1876421" y="5658247"/>
            <a:ext cx="3586500" cy="92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Twentieth Century"/>
                <a:ea typeface="Twentieth Century"/>
                <a:cs typeface="Twentieth Century"/>
                <a:sym typeface="Twentieth Century"/>
              </a:rPr>
              <a:t>Devansh Kaushik (181322)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Twentieth Century"/>
                <a:ea typeface="Twentieth Century"/>
                <a:cs typeface="Twentieth Century"/>
                <a:sym typeface="Twentieth Century"/>
              </a:rPr>
              <a:t>Deepak Kumar (181337)</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Twentieth Century"/>
                <a:ea typeface="Twentieth Century"/>
                <a:cs typeface="Twentieth Century"/>
                <a:sym typeface="Twentieth Century"/>
              </a:rPr>
              <a:t>Diwakar Srivastava (181330)</a:t>
            </a:r>
            <a:endParaRPr b="0" i="0" sz="1400" u="none" cap="none" strike="noStrike">
              <a:solidFill>
                <a:srgbClr val="000000"/>
              </a:solidFill>
              <a:latin typeface="Arial"/>
              <a:ea typeface="Arial"/>
              <a:cs typeface="Arial"/>
              <a:sym typeface="Arial"/>
            </a:endParaRPr>
          </a:p>
        </p:txBody>
      </p:sp>
      <p:sp>
        <p:nvSpPr>
          <p:cNvPr id="237" name="Google Shape;237;p1"/>
          <p:cNvSpPr txBox="1"/>
          <p:nvPr/>
        </p:nvSpPr>
        <p:spPr>
          <a:xfrm>
            <a:off x="8515727" y="5904584"/>
            <a:ext cx="2152200" cy="6771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800"/>
              <a:buFont typeface="Arial"/>
              <a:buNone/>
            </a:pPr>
            <a:r>
              <a:rPr b="0" i="1" lang="en-US" sz="1800" u="none" cap="none" strike="noStrike">
                <a:solidFill>
                  <a:schemeClr val="lt1"/>
                </a:solidFill>
                <a:latin typeface="Twentieth Century"/>
                <a:ea typeface="Twentieth Century"/>
                <a:cs typeface="Twentieth Century"/>
                <a:sym typeface="Twentieth Century"/>
              </a:rPr>
              <a:t>Project Guide</a:t>
            </a:r>
            <a:endParaRPr b="0" i="1" sz="2000" u="none" cap="none" strike="noStrike">
              <a:solidFill>
                <a:schemeClr val="lt1"/>
              </a:solidFill>
              <a:latin typeface="Twentieth Century"/>
              <a:ea typeface="Twentieth Century"/>
              <a:cs typeface="Twentieth Century"/>
              <a:sym typeface="Twentieth Century"/>
            </a:endParaRPr>
          </a:p>
          <a:p>
            <a:pPr indent="0" lvl="0" marL="0" marR="0" rtl="0" algn="r">
              <a:lnSpc>
                <a:spcPct val="100000"/>
              </a:lnSpc>
              <a:spcBef>
                <a:spcPts val="0"/>
              </a:spcBef>
              <a:spcAft>
                <a:spcPts val="0"/>
              </a:spcAft>
              <a:buClr>
                <a:srgbClr val="000000"/>
              </a:buClr>
              <a:buSzPts val="2000"/>
              <a:buFont typeface="Arial"/>
              <a:buNone/>
            </a:pPr>
            <a:r>
              <a:rPr b="0" i="0" lang="en-US" sz="2000" u="none" cap="none" strike="noStrike">
                <a:solidFill>
                  <a:schemeClr val="lt1"/>
                </a:solidFill>
                <a:latin typeface="Twentieth Century"/>
                <a:ea typeface="Twentieth Century"/>
                <a:cs typeface="Twentieth Century"/>
                <a:sym typeface="Twentieth Century"/>
              </a:rPr>
              <a:t>Dr. Geetanjali </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d7c298910b_0_0"/>
          <p:cNvSpPr txBox="1"/>
          <p:nvPr>
            <p:ph type="title"/>
          </p:nvPr>
        </p:nvSpPr>
        <p:spPr>
          <a:xfrm>
            <a:off x="1142988" y="270268"/>
            <a:ext cx="9906000" cy="1478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n-US"/>
              <a:t>USE CASE DIAGRAM </a:t>
            </a:r>
            <a:endParaRPr/>
          </a:p>
        </p:txBody>
      </p:sp>
      <p:pic>
        <p:nvPicPr>
          <p:cNvPr id="351" name="Google Shape;351;gd7c298910b_0_0"/>
          <p:cNvPicPr preferRelativeResize="0"/>
          <p:nvPr/>
        </p:nvPicPr>
        <p:blipFill rotWithShape="1">
          <a:blip r:embed="rId3">
            <a:alphaModFix/>
          </a:blip>
          <a:srcRect b="12853" l="29424" r="35797" t="25168"/>
          <a:stretch/>
        </p:blipFill>
        <p:spPr>
          <a:xfrm>
            <a:off x="3342500" y="1272475"/>
            <a:ext cx="6461626" cy="49641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1"/>
                                        </p:tgtEl>
                                        <p:attrNameLst>
                                          <p:attrName>style.visibility</p:attrName>
                                        </p:attrNameLst>
                                      </p:cBhvr>
                                      <p:to>
                                        <p:strVal val="visible"/>
                                      </p:to>
                                    </p:set>
                                    <p:animEffect filter="fade" transition="in">
                                      <p:cBhvr>
                                        <p:cTn dur="1000"/>
                                        <p:tgtEl>
                                          <p:spTgt spid="3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gd7c298910b_0_5"/>
          <p:cNvSpPr txBox="1"/>
          <p:nvPr>
            <p:ph type="title"/>
          </p:nvPr>
        </p:nvSpPr>
        <p:spPr>
          <a:xfrm>
            <a:off x="1141413" y="618518"/>
            <a:ext cx="9906000" cy="1478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n-US"/>
              <a:t>SCREENSHOTS :</a:t>
            </a:r>
            <a:endParaRPr/>
          </a:p>
        </p:txBody>
      </p:sp>
      <p:pic>
        <p:nvPicPr>
          <p:cNvPr id="357" name="Google Shape;357;gd7c298910b_0_5"/>
          <p:cNvPicPr preferRelativeResize="0"/>
          <p:nvPr/>
        </p:nvPicPr>
        <p:blipFill rotWithShape="1">
          <a:blip r:embed="rId3">
            <a:alphaModFix/>
          </a:blip>
          <a:srcRect b="0" l="0" r="0" t="0"/>
          <a:stretch/>
        </p:blipFill>
        <p:spPr>
          <a:xfrm>
            <a:off x="1141425" y="2097225"/>
            <a:ext cx="4964874" cy="4455977"/>
          </a:xfrm>
          <a:prstGeom prst="rect">
            <a:avLst/>
          </a:prstGeom>
          <a:noFill/>
          <a:ln>
            <a:noFill/>
          </a:ln>
        </p:spPr>
      </p:pic>
      <p:pic>
        <p:nvPicPr>
          <p:cNvPr id="358" name="Google Shape;358;gd7c298910b_0_5"/>
          <p:cNvPicPr preferRelativeResize="0"/>
          <p:nvPr/>
        </p:nvPicPr>
        <p:blipFill rotWithShape="1">
          <a:blip r:embed="rId4">
            <a:alphaModFix/>
          </a:blip>
          <a:srcRect b="0" l="0" r="0" t="0"/>
          <a:stretch/>
        </p:blipFill>
        <p:spPr>
          <a:xfrm>
            <a:off x="6106300" y="2097225"/>
            <a:ext cx="4941124" cy="4455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gd7c298910b_0_12"/>
          <p:cNvPicPr preferRelativeResize="0"/>
          <p:nvPr/>
        </p:nvPicPr>
        <p:blipFill rotWithShape="1">
          <a:blip r:embed="rId3">
            <a:alphaModFix/>
          </a:blip>
          <a:srcRect b="0" l="0" r="0" t="0"/>
          <a:stretch/>
        </p:blipFill>
        <p:spPr>
          <a:xfrm>
            <a:off x="-37125" y="0"/>
            <a:ext cx="12229125" cy="68579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gd7c298910b_0_18"/>
          <p:cNvPicPr preferRelativeResize="0"/>
          <p:nvPr/>
        </p:nvPicPr>
        <p:blipFill rotWithShape="1">
          <a:blip r:embed="rId3">
            <a:alphaModFix/>
          </a:blip>
          <a:srcRect b="0" l="0" r="0" t="0"/>
          <a:stretch/>
        </p:blipFill>
        <p:spPr>
          <a:xfrm>
            <a:off x="1289475" y="1119350"/>
            <a:ext cx="9613051" cy="5443926"/>
          </a:xfrm>
          <a:prstGeom prst="rect">
            <a:avLst/>
          </a:prstGeom>
          <a:noFill/>
          <a:ln>
            <a:noFill/>
          </a:ln>
        </p:spPr>
      </p:pic>
      <p:sp>
        <p:nvSpPr>
          <p:cNvPr id="369" name="Google Shape;369;gd7c298910b_0_18"/>
          <p:cNvSpPr txBox="1"/>
          <p:nvPr/>
        </p:nvSpPr>
        <p:spPr>
          <a:xfrm>
            <a:off x="1143001" y="440964"/>
            <a:ext cx="9906000" cy="12279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Twentieth Century"/>
              <a:buNone/>
            </a:pPr>
            <a:r>
              <a:rPr b="0" i="0" lang="en-US" sz="3200" u="none" cap="none" strike="noStrike">
                <a:solidFill>
                  <a:schemeClr val="lt1"/>
                </a:solidFill>
                <a:latin typeface="Twentieth Century"/>
                <a:ea typeface="Twentieth Century"/>
                <a:cs typeface="Twentieth Century"/>
                <a:sym typeface="Twentieth Century"/>
              </a:rPr>
              <a:t>IMAGE CAPTURES</a:t>
            </a:r>
            <a:endParaRPr b="0" i="0" sz="4400" u="none" cap="none" strike="noStrike">
              <a:solidFill>
                <a:schemeClr val="lt1"/>
              </a:solidFill>
              <a:latin typeface="Twentieth Century"/>
              <a:ea typeface="Twentieth Century"/>
              <a:cs typeface="Twentieth Century"/>
              <a:sym typeface="Twentieth Centur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gd7c298910b_0_25"/>
          <p:cNvSpPr txBox="1"/>
          <p:nvPr>
            <p:ph type="title"/>
          </p:nvPr>
        </p:nvSpPr>
        <p:spPr>
          <a:xfrm>
            <a:off x="1141413" y="618518"/>
            <a:ext cx="9906000" cy="1478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t/>
            </a:r>
            <a:endParaRPr/>
          </a:p>
        </p:txBody>
      </p:sp>
      <p:sp>
        <p:nvSpPr>
          <p:cNvPr id="375" name="Google Shape;375;gd7c298910b_0_25"/>
          <p:cNvSpPr txBox="1"/>
          <p:nvPr>
            <p:ph idx="1" type="body"/>
          </p:nvPr>
        </p:nvSpPr>
        <p:spPr>
          <a:xfrm>
            <a:off x="1141412" y="2249487"/>
            <a:ext cx="9906000" cy="3541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SzPts val="2250"/>
              <a:buNone/>
            </a:pPr>
            <a:r>
              <a:t/>
            </a:r>
            <a:endParaRPr/>
          </a:p>
        </p:txBody>
      </p:sp>
      <p:pic>
        <p:nvPicPr>
          <p:cNvPr id="376" name="Google Shape;376;gd7c298910b_0_25"/>
          <p:cNvPicPr preferRelativeResize="0"/>
          <p:nvPr/>
        </p:nvPicPr>
        <p:blipFill rotWithShape="1">
          <a:blip r:embed="rId3">
            <a:alphaModFix/>
          </a:blip>
          <a:srcRect b="0" l="0" r="0" t="0"/>
          <a:stretch/>
        </p:blipFill>
        <p:spPr>
          <a:xfrm>
            <a:off x="950088" y="951000"/>
            <a:ext cx="10154674" cy="5711974"/>
          </a:xfrm>
          <a:prstGeom prst="rect">
            <a:avLst/>
          </a:prstGeom>
          <a:noFill/>
          <a:ln>
            <a:noFill/>
          </a:ln>
        </p:spPr>
      </p:pic>
      <p:sp>
        <p:nvSpPr>
          <p:cNvPr id="377" name="Google Shape;377;gd7c298910b_0_25"/>
          <p:cNvSpPr txBox="1"/>
          <p:nvPr/>
        </p:nvSpPr>
        <p:spPr>
          <a:xfrm>
            <a:off x="960526" y="266839"/>
            <a:ext cx="9906000" cy="12279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Twentieth Century"/>
              <a:buNone/>
            </a:pPr>
            <a:r>
              <a:rPr b="0" i="0" lang="en-US" sz="3200" u="none" cap="none" strike="noStrike">
                <a:solidFill>
                  <a:schemeClr val="lt1"/>
                </a:solidFill>
                <a:latin typeface="Twentieth Century"/>
                <a:ea typeface="Twentieth Century"/>
                <a:cs typeface="Twentieth Century"/>
                <a:sym typeface="Twentieth Century"/>
              </a:rPr>
              <a:t>DATA AUGMENTATION</a:t>
            </a:r>
            <a:endParaRPr b="0" i="0" sz="4400" u="none" cap="none" strike="noStrike">
              <a:solidFill>
                <a:schemeClr val="lt1"/>
              </a:solidFill>
              <a:latin typeface="Twentieth Century"/>
              <a:ea typeface="Twentieth Century"/>
              <a:cs typeface="Twentieth Century"/>
              <a:sym typeface="Twentieth Centur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7"/>
          <p:cNvSpPr/>
          <p:nvPr/>
        </p:nvSpPr>
        <p:spPr>
          <a:xfrm>
            <a:off x="10326970" y="3413977"/>
            <a:ext cx="1182832" cy="90000"/>
          </a:xfrm>
          <a:prstGeom prst="roundRect">
            <a:avLst>
              <a:gd fmla="val 16667" name="adj"/>
            </a:avLst>
          </a:prstGeom>
          <a:solidFill>
            <a:srgbClr val="00206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83" name="Google Shape;383;p7"/>
          <p:cNvSpPr/>
          <p:nvPr/>
        </p:nvSpPr>
        <p:spPr>
          <a:xfrm>
            <a:off x="7583534" y="3404770"/>
            <a:ext cx="1598565" cy="90000"/>
          </a:xfrm>
          <a:prstGeom prst="roundRect">
            <a:avLst>
              <a:gd fmla="val 16667" name="adj"/>
            </a:avLst>
          </a:prstGeom>
          <a:solidFill>
            <a:srgbClr val="00206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84" name="Google Shape;384;p7"/>
          <p:cNvSpPr/>
          <p:nvPr/>
        </p:nvSpPr>
        <p:spPr>
          <a:xfrm>
            <a:off x="7572375" y="3448050"/>
            <a:ext cx="1609725" cy="1466850"/>
          </a:xfrm>
          <a:custGeom>
            <a:rect b="b" l="l" r="r" t="t"/>
            <a:pathLst>
              <a:path extrusionOk="0" h="1466850" w="1609725">
                <a:moveTo>
                  <a:pt x="0" y="1466850"/>
                </a:moveTo>
                <a:cubicBezTo>
                  <a:pt x="611981" y="1223962"/>
                  <a:pt x="1223963" y="981075"/>
                  <a:pt x="1609725" y="0"/>
                </a:cubicBezTo>
              </a:path>
            </a:pathLst>
          </a:custGeom>
          <a:noFill/>
          <a:ln cap="flat" cmpd="sng" w="85725">
            <a:solidFill>
              <a:srgbClr val="002060"/>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85" name="Google Shape;385;p7"/>
          <p:cNvSpPr/>
          <p:nvPr/>
        </p:nvSpPr>
        <p:spPr>
          <a:xfrm>
            <a:off x="7562850" y="1847850"/>
            <a:ext cx="1638300" cy="1619250"/>
          </a:xfrm>
          <a:custGeom>
            <a:rect b="b" l="l" r="r" t="t"/>
            <a:pathLst>
              <a:path extrusionOk="0" h="1619250" w="1638300">
                <a:moveTo>
                  <a:pt x="0" y="0"/>
                </a:moveTo>
                <a:cubicBezTo>
                  <a:pt x="568325" y="375444"/>
                  <a:pt x="1136650" y="750888"/>
                  <a:pt x="1638300" y="1619250"/>
                </a:cubicBezTo>
              </a:path>
            </a:pathLst>
          </a:custGeom>
          <a:noFill/>
          <a:ln cap="flat" cmpd="sng" w="85725">
            <a:solidFill>
              <a:srgbClr val="002060"/>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86" name="Google Shape;386;p7"/>
          <p:cNvSpPr/>
          <p:nvPr/>
        </p:nvSpPr>
        <p:spPr>
          <a:xfrm>
            <a:off x="9201150" y="3422100"/>
            <a:ext cx="1182832" cy="90000"/>
          </a:xfrm>
          <a:prstGeom prst="roundRect">
            <a:avLst>
              <a:gd fmla="val 16667" name="adj"/>
            </a:avLst>
          </a:prstGeom>
          <a:solidFill>
            <a:srgbClr val="00206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87" name="Google Shape;387;p7"/>
          <p:cNvSpPr/>
          <p:nvPr/>
        </p:nvSpPr>
        <p:spPr>
          <a:xfrm>
            <a:off x="5903299" y="4855158"/>
            <a:ext cx="1630070" cy="90000"/>
          </a:xfrm>
          <a:prstGeom prst="roundRect">
            <a:avLst>
              <a:gd fmla="val 16667" name="adj"/>
            </a:avLst>
          </a:prstGeom>
          <a:solidFill>
            <a:srgbClr val="00206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88" name="Google Shape;388;p7"/>
          <p:cNvSpPr/>
          <p:nvPr/>
        </p:nvSpPr>
        <p:spPr>
          <a:xfrm>
            <a:off x="5903299" y="3417915"/>
            <a:ext cx="1630070" cy="90000"/>
          </a:xfrm>
          <a:prstGeom prst="roundRect">
            <a:avLst>
              <a:gd fmla="val 16667" name="adj"/>
            </a:avLst>
          </a:prstGeom>
          <a:solidFill>
            <a:srgbClr val="00206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grpSp>
        <p:nvGrpSpPr>
          <p:cNvPr id="389" name="Google Shape;389;p7"/>
          <p:cNvGrpSpPr/>
          <p:nvPr/>
        </p:nvGrpSpPr>
        <p:grpSpPr>
          <a:xfrm flipH="1" rot="10800000">
            <a:off x="2561546" y="3455673"/>
            <a:ext cx="3341753" cy="1438543"/>
            <a:chOff x="2655901" y="4846794"/>
            <a:chExt cx="3341753" cy="1499173"/>
          </a:xfrm>
        </p:grpSpPr>
        <p:sp>
          <p:nvSpPr>
            <p:cNvPr id="390" name="Google Shape;390;p7"/>
            <p:cNvSpPr/>
            <p:nvPr/>
          </p:nvSpPr>
          <p:spPr>
            <a:xfrm rot="10800000">
              <a:off x="4341826" y="5633208"/>
              <a:ext cx="1655828" cy="712759"/>
            </a:xfrm>
            <a:custGeom>
              <a:rect b="b" l="l" r="r" t="t"/>
              <a:pathLst>
                <a:path extrusionOk="0" h="762000" w="1685925">
                  <a:moveTo>
                    <a:pt x="0" y="0"/>
                  </a:moveTo>
                  <a:cubicBezTo>
                    <a:pt x="557212" y="71437"/>
                    <a:pt x="1114425" y="142875"/>
                    <a:pt x="1685925" y="762000"/>
                  </a:cubicBezTo>
                </a:path>
              </a:pathLst>
            </a:custGeom>
            <a:noFill/>
            <a:ln cap="flat" cmpd="sng" w="85725">
              <a:solidFill>
                <a:srgbClr val="002060"/>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91" name="Google Shape;391;p7"/>
            <p:cNvSpPr/>
            <p:nvPr/>
          </p:nvSpPr>
          <p:spPr>
            <a:xfrm>
              <a:off x="2655901" y="4846794"/>
              <a:ext cx="1685925" cy="762000"/>
            </a:xfrm>
            <a:custGeom>
              <a:rect b="b" l="l" r="r" t="t"/>
              <a:pathLst>
                <a:path extrusionOk="0" h="762000" w="1685925">
                  <a:moveTo>
                    <a:pt x="0" y="0"/>
                  </a:moveTo>
                  <a:cubicBezTo>
                    <a:pt x="557212" y="71437"/>
                    <a:pt x="1114425" y="142875"/>
                    <a:pt x="1685925" y="762000"/>
                  </a:cubicBezTo>
                </a:path>
              </a:pathLst>
            </a:custGeom>
            <a:noFill/>
            <a:ln cap="flat" cmpd="sng" w="85725">
              <a:solidFill>
                <a:srgbClr val="002060"/>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grpSp>
      <p:sp>
        <p:nvSpPr>
          <p:cNvPr id="392" name="Google Shape;392;p7"/>
          <p:cNvSpPr/>
          <p:nvPr/>
        </p:nvSpPr>
        <p:spPr>
          <a:xfrm rot="10800000">
            <a:off x="4240147" y="4191185"/>
            <a:ext cx="1655828" cy="712759"/>
          </a:xfrm>
          <a:custGeom>
            <a:rect b="b" l="l" r="r" t="t"/>
            <a:pathLst>
              <a:path extrusionOk="0" h="762000" w="1685925">
                <a:moveTo>
                  <a:pt x="0" y="0"/>
                </a:moveTo>
                <a:cubicBezTo>
                  <a:pt x="557212" y="71437"/>
                  <a:pt x="1114425" y="142875"/>
                  <a:pt x="1685925" y="762000"/>
                </a:cubicBezTo>
              </a:path>
            </a:pathLst>
          </a:custGeom>
          <a:noFill/>
          <a:ln cap="flat" cmpd="sng" w="85725">
            <a:solidFill>
              <a:srgbClr val="002060"/>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93" name="Google Shape;393;p7"/>
          <p:cNvSpPr/>
          <p:nvPr/>
        </p:nvSpPr>
        <p:spPr>
          <a:xfrm>
            <a:off x="2554222" y="3404771"/>
            <a:ext cx="1685925" cy="762000"/>
          </a:xfrm>
          <a:custGeom>
            <a:rect b="b" l="l" r="r" t="t"/>
            <a:pathLst>
              <a:path extrusionOk="0" h="762000" w="1685925">
                <a:moveTo>
                  <a:pt x="0" y="0"/>
                </a:moveTo>
                <a:cubicBezTo>
                  <a:pt x="557212" y="71437"/>
                  <a:pt x="1114425" y="142875"/>
                  <a:pt x="1685925" y="762000"/>
                </a:cubicBezTo>
              </a:path>
            </a:pathLst>
          </a:custGeom>
          <a:noFill/>
          <a:ln cap="flat" cmpd="sng" w="85725">
            <a:solidFill>
              <a:srgbClr val="002060"/>
            </a:solidFill>
            <a:prstDash val="solid"/>
            <a:round/>
            <a:headEnd len="sm" w="sm" type="none"/>
            <a:tailEnd len="sm" w="sm" type="none"/>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94" name="Google Shape;394;p7"/>
          <p:cNvSpPr txBox="1"/>
          <p:nvPr>
            <p:ph type="title"/>
          </p:nvPr>
        </p:nvSpPr>
        <p:spPr>
          <a:xfrm>
            <a:off x="1143001" y="440964"/>
            <a:ext cx="9905998" cy="122803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Twentieth Century"/>
              <a:buNone/>
            </a:pPr>
            <a:r>
              <a:rPr lang="en-US"/>
              <a:t>TIMELINE CHART</a:t>
            </a:r>
            <a:endParaRPr/>
          </a:p>
        </p:txBody>
      </p:sp>
      <p:sp>
        <p:nvSpPr>
          <p:cNvPr id="395" name="Google Shape;395;p7"/>
          <p:cNvSpPr/>
          <p:nvPr/>
        </p:nvSpPr>
        <p:spPr>
          <a:xfrm>
            <a:off x="932156" y="3380356"/>
            <a:ext cx="1630070" cy="90000"/>
          </a:xfrm>
          <a:prstGeom prst="roundRect">
            <a:avLst>
              <a:gd fmla="val 16667" name="adj"/>
            </a:avLst>
          </a:prstGeom>
          <a:solidFill>
            <a:srgbClr val="00206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96" name="Google Shape;396;p7"/>
          <p:cNvSpPr/>
          <p:nvPr/>
        </p:nvSpPr>
        <p:spPr>
          <a:xfrm>
            <a:off x="798990" y="3331529"/>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97" name="Google Shape;397;p7"/>
          <p:cNvSpPr/>
          <p:nvPr/>
        </p:nvSpPr>
        <p:spPr>
          <a:xfrm>
            <a:off x="11417236" y="3351962"/>
            <a:ext cx="186431" cy="186431"/>
          </a:xfrm>
          <a:prstGeom prst="ellipse">
            <a:avLst/>
          </a:prstGeom>
          <a:solidFill>
            <a:srgbClr val="00C0C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Twentieth Century"/>
              <a:ea typeface="Twentieth Century"/>
              <a:cs typeface="Twentieth Century"/>
              <a:sym typeface="Twentieth Century"/>
            </a:endParaRPr>
          </a:p>
        </p:txBody>
      </p:sp>
      <p:sp>
        <p:nvSpPr>
          <p:cNvPr id="398" name="Google Shape;398;p7"/>
          <p:cNvSpPr/>
          <p:nvPr/>
        </p:nvSpPr>
        <p:spPr>
          <a:xfrm>
            <a:off x="932155" y="1854509"/>
            <a:ext cx="6638611" cy="90000"/>
          </a:xfrm>
          <a:prstGeom prst="roundRect">
            <a:avLst>
              <a:gd fmla="val 16667" name="adj"/>
            </a:avLst>
          </a:prstGeom>
          <a:solidFill>
            <a:srgbClr val="00206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399" name="Google Shape;399;p7"/>
          <p:cNvSpPr/>
          <p:nvPr/>
        </p:nvSpPr>
        <p:spPr>
          <a:xfrm>
            <a:off x="798990" y="1805682"/>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00" name="Google Shape;400;p7"/>
          <p:cNvSpPr/>
          <p:nvPr/>
        </p:nvSpPr>
        <p:spPr>
          <a:xfrm>
            <a:off x="932155" y="4855158"/>
            <a:ext cx="1630071" cy="90000"/>
          </a:xfrm>
          <a:prstGeom prst="roundRect">
            <a:avLst>
              <a:gd fmla="val 16667" name="adj"/>
            </a:avLst>
          </a:prstGeom>
          <a:solidFill>
            <a:srgbClr val="002060"/>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01" name="Google Shape;401;p7"/>
          <p:cNvSpPr/>
          <p:nvPr/>
        </p:nvSpPr>
        <p:spPr>
          <a:xfrm>
            <a:off x="798990" y="4806330"/>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02" name="Google Shape;402;p7"/>
          <p:cNvSpPr txBox="1"/>
          <p:nvPr/>
        </p:nvSpPr>
        <p:spPr>
          <a:xfrm>
            <a:off x="372861" y="2027109"/>
            <a:ext cx="1038688"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Hardware resource planning</a:t>
            </a:r>
            <a:endParaRPr b="0" i="0" sz="1600" u="none" cap="none" strike="noStrike">
              <a:solidFill>
                <a:schemeClr val="lt1"/>
              </a:solidFill>
              <a:latin typeface="Twentieth Century"/>
              <a:ea typeface="Twentieth Century"/>
              <a:cs typeface="Twentieth Century"/>
              <a:sym typeface="Twentieth Century"/>
            </a:endParaRPr>
          </a:p>
        </p:txBody>
      </p:sp>
      <p:sp>
        <p:nvSpPr>
          <p:cNvPr id="403" name="Google Shape;403;p7"/>
          <p:cNvSpPr txBox="1"/>
          <p:nvPr/>
        </p:nvSpPr>
        <p:spPr>
          <a:xfrm>
            <a:off x="290743" y="3515742"/>
            <a:ext cx="1389356" cy="5847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Facial data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collection code</a:t>
            </a:r>
            <a:endParaRPr b="0" i="0" sz="1600" u="none" cap="none" strike="noStrike">
              <a:solidFill>
                <a:schemeClr val="lt1"/>
              </a:solidFill>
              <a:latin typeface="Twentieth Century"/>
              <a:ea typeface="Twentieth Century"/>
              <a:cs typeface="Twentieth Century"/>
              <a:sym typeface="Twentieth Century"/>
            </a:endParaRPr>
          </a:p>
        </p:txBody>
      </p:sp>
      <p:sp>
        <p:nvSpPr>
          <p:cNvPr id="404" name="Google Shape;404;p7"/>
          <p:cNvSpPr txBox="1"/>
          <p:nvPr/>
        </p:nvSpPr>
        <p:spPr>
          <a:xfrm>
            <a:off x="298511" y="5039370"/>
            <a:ext cx="1267288" cy="5847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Application UI</a:t>
            </a:r>
            <a:endParaRPr b="0" i="0" sz="1600" u="none" cap="none" strike="noStrike">
              <a:solidFill>
                <a:schemeClr val="lt1"/>
              </a:solidFill>
              <a:latin typeface="Twentieth Century"/>
              <a:ea typeface="Twentieth Century"/>
              <a:cs typeface="Twentieth Century"/>
              <a:sym typeface="Twentieth Century"/>
            </a:endParaRPr>
          </a:p>
        </p:txBody>
      </p:sp>
      <p:sp>
        <p:nvSpPr>
          <p:cNvPr id="405" name="Google Shape;405;p7"/>
          <p:cNvSpPr/>
          <p:nvPr/>
        </p:nvSpPr>
        <p:spPr>
          <a:xfrm>
            <a:off x="2469471" y="1804151"/>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06" name="Google Shape;406;p7"/>
          <p:cNvSpPr/>
          <p:nvPr/>
        </p:nvSpPr>
        <p:spPr>
          <a:xfrm>
            <a:off x="2469470" y="3333748"/>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07" name="Google Shape;407;p7"/>
          <p:cNvSpPr/>
          <p:nvPr/>
        </p:nvSpPr>
        <p:spPr>
          <a:xfrm>
            <a:off x="2469470" y="4806329"/>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08" name="Google Shape;408;p7"/>
          <p:cNvSpPr txBox="1"/>
          <p:nvPr/>
        </p:nvSpPr>
        <p:spPr>
          <a:xfrm>
            <a:off x="1986191" y="2027108"/>
            <a:ext cx="1152988" cy="5847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Resource purchasing</a:t>
            </a:r>
            <a:endParaRPr b="0" i="0" sz="1600" u="none" cap="none" strike="noStrike">
              <a:solidFill>
                <a:schemeClr val="lt1"/>
              </a:solidFill>
              <a:latin typeface="Twentieth Century"/>
              <a:ea typeface="Twentieth Century"/>
              <a:cs typeface="Twentieth Century"/>
              <a:sym typeface="Twentieth Century"/>
            </a:endParaRPr>
          </a:p>
        </p:txBody>
      </p:sp>
      <p:sp>
        <p:nvSpPr>
          <p:cNvPr id="409" name="Google Shape;409;p7"/>
          <p:cNvSpPr txBox="1"/>
          <p:nvPr/>
        </p:nvSpPr>
        <p:spPr>
          <a:xfrm>
            <a:off x="1868007" y="3552955"/>
            <a:ext cx="1389356"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Recognition trainer modelling</a:t>
            </a:r>
            <a:endParaRPr b="0" i="0" sz="1600" u="none" cap="none" strike="noStrike">
              <a:solidFill>
                <a:schemeClr val="lt1"/>
              </a:solidFill>
              <a:latin typeface="Twentieth Century"/>
              <a:ea typeface="Twentieth Century"/>
              <a:cs typeface="Twentieth Century"/>
              <a:sym typeface="Twentieth Century"/>
            </a:endParaRPr>
          </a:p>
        </p:txBody>
      </p:sp>
      <p:sp>
        <p:nvSpPr>
          <p:cNvPr id="410" name="Google Shape;410;p7"/>
          <p:cNvSpPr txBox="1"/>
          <p:nvPr/>
        </p:nvSpPr>
        <p:spPr>
          <a:xfrm>
            <a:off x="1929041" y="5039370"/>
            <a:ext cx="1267288" cy="5847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Firebase integration</a:t>
            </a:r>
            <a:endParaRPr b="0" i="0" sz="1600" u="none" cap="none" strike="noStrike">
              <a:solidFill>
                <a:schemeClr val="lt1"/>
              </a:solidFill>
              <a:latin typeface="Twentieth Century"/>
              <a:ea typeface="Twentieth Century"/>
              <a:cs typeface="Twentieth Century"/>
              <a:sym typeface="Twentieth Century"/>
            </a:endParaRPr>
          </a:p>
        </p:txBody>
      </p:sp>
      <p:sp>
        <p:nvSpPr>
          <p:cNvPr id="411" name="Google Shape;411;p7"/>
          <p:cNvSpPr/>
          <p:nvPr/>
        </p:nvSpPr>
        <p:spPr>
          <a:xfrm>
            <a:off x="4139950" y="1804151"/>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12" name="Google Shape;412;p7"/>
          <p:cNvSpPr/>
          <p:nvPr/>
        </p:nvSpPr>
        <p:spPr>
          <a:xfrm>
            <a:off x="4139208" y="4100517"/>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13" name="Google Shape;413;p7"/>
          <p:cNvSpPr txBox="1"/>
          <p:nvPr/>
        </p:nvSpPr>
        <p:spPr>
          <a:xfrm>
            <a:off x="3540240" y="2051523"/>
            <a:ext cx="1385848" cy="5847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Initializing microprocessor</a:t>
            </a:r>
            <a:endParaRPr b="0" i="0" sz="1600" u="none" cap="none" strike="noStrike">
              <a:solidFill>
                <a:schemeClr val="lt1"/>
              </a:solidFill>
              <a:latin typeface="Twentieth Century"/>
              <a:ea typeface="Twentieth Century"/>
              <a:cs typeface="Twentieth Century"/>
              <a:sym typeface="Twentieth Century"/>
            </a:endParaRPr>
          </a:p>
        </p:txBody>
      </p:sp>
      <p:sp>
        <p:nvSpPr>
          <p:cNvPr id="414" name="Google Shape;414;p7"/>
          <p:cNvSpPr txBox="1"/>
          <p:nvPr/>
        </p:nvSpPr>
        <p:spPr>
          <a:xfrm>
            <a:off x="5207485" y="3566788"/>
            <a:ext cx="1389356"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Trainer recognition testing</a:t>
            </a:r>
            <a:endParaRPr b="0" i="0" sz="1600" u="none" cap="none" strike="noStrike">
              <a:solidFill>
                <a:schemeClr val="lt1"/>
              </a:solidFill>
              <a:latin typeface="Twentieth Century"/>
              <a:ea typeface="Twentieth Century"/>
              <a:cs typeface="Twentieth Century"/>
              <a:sym typeface="Twentieth Century"/>
            </a:endParaRPr>
          </a:p>
        </p:txBody>
      </p:sp>
      <p:sp>
        <p:nvSpPr>
          <p:cNvPr id="415" name="Google Shape;415;p7"/>
          <p:cNvSpPr txBox="1"/>
          <p:nvPr/>
        </p:nvSpPr>
        <p:spPr>
          <a:xfrm>
            <a:off x="5268519" y="5058231"/>
            <a:ext cx="1267288"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Realtime database creation</a:t>
            </a:r>
            <a:endParaRPr b="0" i="0" sz="1600" u="none" cap="none" strike="noStrike">
              <a:solidFill>
                <a:schemeClr val="lt1"/>
              </a:solidFill>
              <a:latin typeface="Twentieth Century"/>
              <a:ea typeface="Twentieth Century"/>
              <a:cs typeface="Twentieth Century"/>
              <a:sym typeface="Twentieth Century"/>
            </a:endParaRPr>
          </a:p>
        </p:txBody>
      </p:sp>
      <p:sp>
        <p:nvSpPr>
          <p:cNvPr id="416" name="Google Shape;416;p7"/>
          <p:cNvSpPr/>
          <p:nvPr/>
        </p:nvSpPr>
        <p:spPr>
          <a:xfrm>
            <a:off x="5808949" y="1804151"/>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17" name="Google Shape;417;p7"/>
          <p:cNvSpPr/>
          <p:nvPr/>
        </p:nvSpPr>
        <p:spPr>
          <a:xfrm>
            <a:off x="5808948" y="3333748"/>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18" name="Google Shape;418;p7"/>
          <p:cNvSpPr/>
          <p:nvPr/>
        </p:nvSpPr>
        <p:spPr>
          <a:xfrm>
            <a:off x="5808948" y="4806329"/>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19" name="Google Shape;419;p7"/>
          <p:cNvSpPr txBox="1"/>
          <p:nvPr/>
        </p:nvSpPr>
        <p:spPr>
          <a:xfrm>
            <a:off x="3490526" y="4928350"/>
            <a:ext cx="1483800" cy="831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Connecting</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trainer-firebase -application</a:t>
            </a:r>
            <a:endParaRPr b="0" i="0" sz="1600" u="none" cap="none" strike="noStrike">
              <a:solidFill>
                <a:schemeClr val="lt1"/>
              </a:solidFill>
              <a:latin typeface="Twentieth Century"/>
              <a:ea typeface="Twentieth Century"/>
              <a:cs typeface="Twentieth Century"/>
              <a:sym typeface="Twentieth Century"/>
            </a:endParaRPr>
          </a:p>
        </p:txBody>
      </p:sp>
      <p:sp>
        <p:nvSpPr>
          <p:cNvPr id="420" name="Google Shape;420;p7"/>
          <p:cNvSpPr txBox="1"/>
          <p:nvPr/>
        </p:nvSpPr>
        <p:spPr>
          <a:xfrm>
            <a:off x="5267870" y="2051523"/>
            <a:ext cx="1385848"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Raspberry-trainer deployment</a:t>
            </a:r>
            <a:endParaRPr b="0" i="0" sz="1600" u="none" cap="none" strike="noStrike">
              <a:solidFill>
                <a:schemeClr val="lt1"/>
              </a:solidFill>
              <a:latin typeface="Twentieth Century"/>
              <a:ea typeface="Twentieth Century"/>
              <a:cs typeface="Twentieth Century"/>
              <a:sym typeface="Twentieth Century"/>
            </a:endParaRPr>
          </a:p>
        </p:txBody>
      </p:sp>
      <p:sp>
        <p:nvSpPr>
          <p:cNvPr id="421" name="Google Shape;421;p7"/>
          <p:cNvSpPr/>
          <p:nvPr/>
        </p:nvSpPr>
        <p:spPr>
          <a:xfrm>
            <a:off x="7478687" y="1795271"/>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22" name="Google Shape;422;p7"/>
          <p:cNvSpPr/>
          <p:nvPr/>
        </p:nvSpPr>
        <p:spPr>
          <a:xfrm>
            <a:off x="7478686" y="3353864"/>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23" name="Google Shape;423;p7"/>
          <p:cNvSpPr/>
          <p:nvPr/>
        </p:nvSpPr>
        <p:spPr>
          <a:xfrm>
            <a:off x="7478686" y="4797449"/>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24" name="Google Shape;424;p7"/>
          <p:cNvSpPr txBox="1"/>
          <p:nvPr/>
        </p:nvSpPr>
        <p:spPr>
          <a:xfrm>
            <a:off x="6878977" y="2025440"/>
            <a:ext cx="1385848"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Raspberry-firebase integration</a:t>
            </a:r>
            <a:endParaRPr b="0" i="0" sz="1600" u="none" cap="none" strike="noStrike">
              <a:solidFill>
                <a:schemeClr val="lt1"/>
              </a:solidFill>
              <a:latin typeface="Twentieth Century"/>
              <a:ea typeface="Twentieth Century"/>
              <a:cs typeface="Twentieth Century"/>
              <a:sym typeface="Twentieth Century"/>
            </a:endParaRPr>
          </a:p>
        </p:txBody>
      </p:sp>
      <p:sp>
        <p:nvSpPr>
          <p:cNvPr id="425" name="Google Shape;425;p7"/>
          <p:cNvSpPr txBox="1"/>
          <p:nvPr/>
        </p:nvSpPr>
        <p:spPr>
          <a:xfrm>
            <a:off x="6899725" y="4982544"/>
            <a:ext cx="1365100" cy="5847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Populating</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database</a:t>
            </a:r>
            <a:endParaRPr b="0" i="0" sz="1600" u="none" cap="none" strike="noStrike">
              <a:solidFill>
                <a:schemeClr val="lt1"/>
              </a:solidFill>
              <a:latin typeface="Twentieth Century"/>
              <a:ea typeface="Twentieth Century"/>
              <a:cs typeface="Twentieth Century"/>
              <a:sym typeface="Twentieth Century"/>
            </a:endParaRPr>
          </a:p>
        </p:txBody>
      </p:sp>
      <p:sp>
        <p:nvSpPr>
          <p:cNvPr id="426" name="Google Shape;426;p7"/>
          <p:cNvSpPr/>
          <p:nvPr/>
        </p:nvSpPr>
        <p:spPr>
          <a:xfrm>
            <a:off x="9108756" y="3367143"/>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27" name="Google Shape;427;p7"/>
          <p:cNvSpPr/>
          <p:nvPr/>
        </p:nvSpPr>
        <p:spPr>
          <a:xfrm>
            <a:off x="10262996" y="3359349"/>
            <a:ext cx="186431" cy="186431"/>
          </a:xfrm>
          <a:prstGeom prst="ellipse">
            <a:avLst/>
          </a:prstGeom>
          <a:solidFill>
            <a:schemeClr val="lt1"/>
          </a:soli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428" name="Google Shape;428;p7"/>
          <p:cNvSpPr txBox="1"/>
          <p:nvPr/>
        </p:nvSpPr>
        <p:spPr>
          <a:xfrm>
            <a:off x="8897282" y="2507360"/>
            <a:ext cx="1385848"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Adding alert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interaction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modules</a:t>
            </a:r>
            <a:endParaRPr b="0" i="0" sz="1600" u="none" cap="none" strike="noStrike">
              <a:solidFill>
                <a:schemeClr val="lt1"/>
              </a:solidFill>
              <a:latin typeface="Twentieth Century"/>
              <a:ea typeface="Twentieth Century"/>
              <a:cs typeface="Twentieth Century"/>
              <a:sym typeface="Twentieth Century"/>
            </a:endParaRPr>
          </a:p>
        </p:txBody>
      </p:sp>
      <p:sp>
        <p:nvSpPr>
          <p:cNvPr id="429" name="Google Shape;429;p7"/>
          <p:cNvSpPr txBox="1"/>
          <p:nvPr/>
        </p:nvSpPr>
        <p:spPr>
          <a:xfrm>
            <a:off x="6887597" y="3545780"/>
            <a:ext cx="1389356"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Model-firebase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interaction</a:t>
            </a:r>
            <a:endParaRPr b="0" i="0" sz="1600" u="none" cap="none" strike="noStrike">
              <a:solidFill>
                <a:schemeClr val="lt1"/>
              </a:solidFill>
              <a:latin typeface="Twentieth Century"/>
              <a:ea typeface="Twentieth Century"/>
              <a:cs typeface="Twentieth Century"/>
              <a:sym typeface="Twentieth Century"/>
            </a:endParaRPr>
          </a:p>
        </p:txBody>
      </p:sp>
      <p:sp>
        <p:nvSpPr>
          <p:cNvPr id="430" name="Google Shape;430;p7"/>
          <p:cNvSpPr txBox="1"/>
          <p:nvPr/>
        </p:nvSpPr>
        <p:spPr>
          <a:xfrm>
            <a:off x="9802904" y="3632758"/>
            <a:ext cx="1055596" cy="5847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Evaluation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phase</a:t>
            </a:r>
            <a:endParaRPr b="0" i="0" sz="1600" u="none" cap="none" strike="noStrike">
              <a:solidFill>
                <a:schemeClr val="lt1"/>
              </a:solidFill>
              <a:latin typeface="Twentieth Century"/>
              <a:ea typeface="Twentieth Century"/>
              <a:cs typeface="Twentieth Century"/>
              <a:sym typeface="Twentieth Century"/>
            </a:endParaRPr>
          </a:p>
        </p:txBody>
      </p:sp>
      <p:sp>
        <p:nvSpPr>
          <p:cNvPr id="431" name="Google Shape;431;p7"/>
          <p:cNvSpPr txBox="1"/>
          <p:nvPr/>
        </p:nvSpPr>
        <p:spPr>
          <a:xfrm>
            <a:off x="10982004" y="3947268"/>
            <a:ext cx="105559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End</a:t>
            </a:r>
            <a:endParaRPr b="0" i="0" sz="1600" u="none" cap="none" strike="noStrike">
              <a:solidFill>
                <a:schemeClr val="lt1"/>
              </a:solidFill>
              <a:latin typeface="Twentieth Century"/>
              <a:ea typeface="Twentieth Century"/>
              <a:cs typeface="Twentieth Century"/>
              <a:sym typeface="Twentieth Century"/>
            </a:endParaRPr>
          </a:p>
        </p:txBody>
      </p:sp>
      <p:sp>
        <p:nvSpPr>
          <p:cNvPr id="432" name="Google Shape;432;p7"/>
          <p:cNvSpPr txBox="1"/>
          <p:nvPr/>
        </p:nvSpPr>
        <p:spPr>
          <a:xfrm>
            <a:off x="486978" y="6267450"/>
            <a:ext cx="99688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15</a:t>
            </a:r>
            <a:r>
              <a:rPr b="0" baseline="30000" i="0" lang="en-US" sz="1600" u="none" cap="none" strike="noStrike">
                <a:solidFill>
                  <a:schemeClr val="lt1"/>
                </a:solidFill>
                <a:latin typeface="Twentieth Century"/>
                <a:ea typeface="Twentieth Century"/>
                <a:cs typeface="Twentieth Century"/>
                <a:sym typeface="Twentieth Century"/>
              </a:rPr>
              <a:t>th </a:t>
            </a:r>
            <a:r>
              <a:rPr b="0" i="0" lang="en-US" sz="1600" u="none" cap="none" strike="noStrike">
                <a:solidFill>
                  <a:schemeClr val="lt1"/>
                </a:solidFill>
                <a:latin typeface="Twentieth Century"/>
                <a:ea typeface="Twentieth Century"/>
                <a:cs typeface="Twentieth Century"/>
                <a:sym typeface="Twentieth Century"/>
              </a:rPr>
              <a:t>Jan</a:t>
            </a:r>
            <a:endParaRPr b="0" i="0" sz="1600" u="none" cap="none" strike="noStrike">
              <a:solidFill>
                <a:schemeClr val="lt1"/>
              </a:solidFill>
              <a:latin typeface="Twentieth Century"/>
              <a:ea typeface="Twentieth Century"/>
              <a:cs typeface="Twentieth Century"/>
              <a:sym typeface="Twentieth Century"/>
            </a:endParaRPr>
          </a:p>
        </p:txBody>
      </p:sp>
      <p:sp>
        <p:nvSpPr>
          <p:cNvPr id="433" name="Google Shape;433;p7"/>
          <p:cNvSpPr txBox="1"/>
          <p:nvPr/>
        </p:nvSpPr>
        <p:spPr>
          <a:xfrm>
            <a:off x="2055779" y="6267450"/>
            <a:ext cx="99688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15</a:t>
            </a:r>
            <a:r>
              <a:rPr b="0" baseline="30000" i="0" lang="en-US" sz="1600" u="none" cap="none" strike="noStrike">
                <a:solidFill>
                  <a:schemeClr val="lt1"/>
                </a:solidFill>
                <a:latin typeface="Twentieth Century"/>
                <a:ea typeface="Twentieth Century"/>
                <a:cs typeface="Twentieth Century"/>
                <a:sym typeface="Twentieth Century"/>
              </a:rPr>
              <a:t>th</a:t>
            </a:r>
            <a:r>
              <a:rPr b="0" i="0" lang="en-US" sz="1600" u="none" cap="none" strike="noStrike">
                <a:solidFill>
                  <a:schemeClr val="lt1"/>
                </a:solidFill>
                <a:latin typeface="Twentieth Century"/>
                <a:ea typeface="Twentieth Century"/>
                <a:cs typeface="Twentieth Century"/>
                <a:sym typeface="Twentieth Century"/>
              </a:rPr>
              <a:t> Feb</a:t>
            </a:r>
            <a:r>
              <a:rPr b="0" baseline="30000" i="0" lang="en-US" sz="1600" u="none" cap="none" strike="noStrike">
                <a:solidFill>
                  <a:schemeClr val="lt1"/>
                </a:solidFill>
                <a:latin typeface="Twentieth Century"/>
                <a:ea typeface="Twentieth Century"/>
                <a:cs typeface="Twentieth Century"/>
                <a:sym typeface="Twentieth Century"/>
              </a:rPr>
              <a:t>    </a:t>
            </a:r>
            <a:endParaRPr b="0" i="0" sz="1600" u="none" cap="none" strike="noStrike">
              <a:solidFill>
                <a:schemeClr val="lt1"/>
              </a:solidFill>
              <a:latin typeface="Twentieth Century"/>
              <a:ea typeface="Twentieth Century"/>
              <a:cs typeface="Twentieth Century"/>
              <a:sym typeface="Twentieth Century"/>
            </a:endParaRPr>
          </a:p>
        </p:txBody>
      </p:sp>
      <p:sp>
        <p:nvSpPr>
          <p:cNvPr id="434" name="Google Shape;434;p7"/>
          <p:cNvSpPr txBox="1"/>
          <p:nvPr/>
        </p:nvSpPr>
        <p:spPr>
          <a:xfrm>
            <a:off x="3640765" y="6247759"/>
            <a:ext cx="99688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15</a:t>
            </a:r>
            <a:r>
              <a:rPr b="0" baseline="30000" i="0" lang="en-US" sz="1600" u="none" cap="none" strike="noStrike">
                <a:solidFill>
                  <a:schemeClr val="lt1"/>
                </a:solidFill>
                <a:latin typeface="Twentieth Century"/>
                <a:ea typeface="Twentieth Century"/>
                <a:cs typeface="Twentieth Century"/>
                <a:sym typeface="Twentieth Century"/>
              </a:rPr>
              <a:t>th</a:t>
            </a:r>
            <a:r>
              <a:rPr b="0" i="0" lang="en-US" sz="1600" u="none" cap="none" strike="noStrike">
                <a:solidFill>
                  <a:schemeClr val="lt1"/>
                </a:solidFill>
                <a:latin typeface="Twentieth Century"/>
                <a:ea typeface="Twentieth Century"/>
                <a:cs typeface="Twentieth Century"/>
                <a:sym typeface="Twentieth Century"/>
              </a:rPr>
              <a:t> Mar</a:t>
            </a:r>
            <a:endParaRPr b="0" i="0" sz="1600" u="none" cap="none" strike="noStrike">
              <a:solidFill>
                <a:schemeClr val="lt1"/>
              </a:solidFill>
              <a:latin typeface="Twentieth Century"/>
              <a:ea typeface="Twentieth Century"/>
              <a:cs typeface="Twentieth Century"/>
              <a:sym typeface="Twentieth Century"/>
            </a:endParaRPr>
          </a:p>
        </p:txBody>
      </p:sp>
      <p:sp>
        <p:nvSpPr>
          <p:cNvPr id="435" name="Google Shape;435;p7"/>
          <p:cNvSpPr txBox="1"/>
          <p:nvPr/>
        </p:nvSpPr>
        <p:spPr>
          <a:xfrm>
            <a:off x="5397532" y="6247759"/>
            <a:ext cx="996886"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1-5 Apr</a:t>
            </a:r>
            <a:endParaRPr b="0" i="0" sz="1600" u="none" cap="none" strike="noStrike">
              <a:solidFill>
                <a:schemeClr val="lt1"/>
              </a:solidFill>
              <a:latin typeface="Twentieth Century"/>
              <a:ea typeface="Twentieth Century"/>
              <a:cs typeface="Twentieth Century"/>
              <a:sym typeface="Twentieth Century"/>
            </a:endParaRPr>
          </a:p>
        </p:txBody>
      </p:sp>
      <p:sp>
        <p:nvSpPr>
          <p:cNvPr id="436" name="Google Shape;436;p7"/>
          <p:cNvSpPr txBox="1"/>
          <p:nvPr/>
        </p:nvSpPr>
        <p:spPr>
          <a:xfrm>
            <a:off x="7017900" y="6247759"/>
            <a:ext cx="1089899"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15-20 Apr</a:t>
            </a:r>
            <a:endParaRPr b="0" i="0" sz="1600" u="none" cap="none" strike="noStrike">
              <a:solidFill>
                <a:schemeClr val="lt1"/>
              </a:solidFill>
              <a:latin typeface="Twentieth Century"/>
              <a:ea typeface="Twentieth Century"/>
              <a:cs typeface="Twentieth Century"/>
              <a:sym typeface="Twentieth Century"/>
            </a:endParaRPr>
          </a:p>
        </p:txBody>
      </p:sp>
      <p:sp>
        <p:nvSpPr>
          <p:cNvPr id="437" name="Google Shape;437;p7"/>
          <p:cNvSpPr txBox="1"/>
          <p:nvPr/>
        </p:nvSpPr>
        <p:spPr>
          <a:xfrm>
            <a:off x="8702706" y="6247759"/>
            <a:ext cx="1182831"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25-30</a:t>
            </a:r>
            <a:r>
              <a:rPr b="0" baseline="30000" i="0" lang="en-US" sz="1600" u="none" cap="none" strike="noStrike">
                <a:solidFill>
                  <a:schemeClr val="lt1"/>
                </a:solidFill>
                <a:latin typeface="Twentieth Century"/>
                <a:ea typeface="Twentieth Century"/>
                <a:cs typeface="Twentieth Century"/>
                <a:sym typeface="Twentieth Century"/>
              </a:rPr>
              <a:t>th</a:t>
            </a:r>
            <a:r>
              <a:rPr b="0" i="0" lang="en-US" sz="1600" u="none" cap="none" strike="noStrike">
                <a:solidFill>
                  <a:schemeClr val="lt1"/>
                </a:solidFill>
                <a:latin typeface="Twentieth Century"/>
                <a:ea typeface="Twentieth Century"/>
                <a:cs typeface="Twentieth Century"/>
                <a:sym typeface="Twentieth Century"/>
              </a:rPr>
              <a:t> Apr</a:t>
            </a:r>
            <a:endParaRPr b="0" i="0" sz="1600" u="none" cap="none" strike="noStrike">
              <a:solidFill>
                <a:schemeClr val="lt1"/>
              </a:solidFill>
              <a:latin typeface="Twentieth Century"/>
              <a:ea typeface="Twentieth Century"/>
              <a:cs typeface="Twentieth Century"/>
              <a:sym typeface="Twentieth Century"/>
            </a:endParaRPr>
          </a:p>
        </p:txBody>
      </p:sp>
      <p:sp>
        <p:nvSpPr>
          <p:cNvPr id="438" name="Google Shape;438;p7"/>
          <p:cNvSpPr txBox="1"/>
          <p:nvPr/>
        </p:nvSpPr>
        <p:spPr>
          <a:xfrm>
            <a:off x="9885539" y="6247759"/>
            <a:ext cx="1163460"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Twentieth Century"/>
                <a:ea typeface="Twentieth Century"/>
                <a:cs typeface="Twentieth Century"/>
                <a:sym typeface="Twentieth Century"/>
              </a:rPr>
              <a:t>5-10</a:t>
            </a:r>
            <a:r>
              <a:rPr b="0" baseline="30000" i="0" lang="en-US" sz="1600" u="none" cap="none" strike="noStrike">
                <a:solidFill>
                  <a:schemeClr val="lt1"/>
                </a:solidFill>
                <a:latin typeface="Twentieth Century"/>
                <a:ea typeface="Twentieth Century"/>
                <a:cs typeface="Twentieth Century"/>
                <a:sym typeface="Twentieth Century"/>
              </a:rPr>
              <a:t>th</a:t>
            </a:r>
            <a:r>
              <a:rPr b="0" i="0" lang="en-US" sz="1600" u="none" cap="none" strike="noStrike">
                <a:solidFill>
                  <a:schemeClr val="lt1"/>
                </a:solidFill>
                <a:latin typeface="Twentieth Century"/>
                <a:ea typeface="Twentieth Century"/>
                <a:cs typeface="Twentieth Century"/>
                <a:sym typeface="Twentieth Century"/>
              </a:rPr>
              <a:t> May</a:t>
            </a:r>
            <a:endParaRPr b="0" i="0" sz="1600" u="none" cap="none" strike="noStrike">
              <a:solidFill>
                <a:schemeClr val="lt1"/>
              </a:solidFill>
              <a:latin typeface="Twentieth Century"/>
              <a:ea typeface="Twentieth Century"/>
              <a:cs typeface="Twentieth Century"/>
              <a:sym typeface="Twentieth Centur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gd9410f14ef_1_0"/>
          <p:cNvSpPr txBox="1"/>
          <p:nvPr>
            <p:ph type="title"/>
          </p:nvPr>
        </p:nvSpPr>
        <p:spPr>
          <a:xfrm>
            <a:off x="1141413" y="618518"/>
            <a:ext cx="9906000" cy="1478700"/>
          </a:xfrm>
          <a:prstGeom prst="rect">
            <a:avLst/>
          </a:prstGeom>
        </p:spPr>
        <p:txBody>
          <a:bodyPr anchorCtr="0" anchor="ctr" bIns="45700" lIns="91425" spcFirstLastPara="1" rIns="91425" wrap="square" tIns="45700">
            <a:normAutofit/>
          </a:bodyPr>
          <a:lstStyle/>
          <a:p>
            <a:pPr indent="0" lvl="0" marL="0" rtl="0" algn="l">
              <a:lnSpc>
                <a:spcPct val="120000"/>
              </a:lnSpc>
              <a:spcBef>
                <a:spcPts val="1000"/>
              </a:spcBef>
              <a:spcAft>
                <a:spcPts val="0"/>
              </a:spcAft>
              <a:buNone/>
            </a:pPr>
            <a:r>
              <a:rPr lang="en-US"/>
              <a:t>Limitation of the Minor Project</a:t>
            </a:r>
            <a:endParaRPr i="1" sz="2000">
              <a:solidFill>
                <a:srgbClr val="FFFFFF"/>
              </a:solidFill>
            </a:endParaRPr>
          </a:p>
        </p:txBody>
      </p:sp>
      <p:sp>
        <p:nvSpPr>
          <p:cNvPr id="444" name="Google Shape;444;gd9410f14ef_1_0"/>
          <p:cNvSpPr txBox="1"/>
          <p:nvPr>
            <p:ph idx="1" type="body"/>
          </p:nvPr>
        </p:nvSpPr>
        <p:spPr>
          <a:xfrm>
            <a:off x="1141412" y="2249487"/>
            <a:ext cx="9906000" cy="3541800"/>
          </a:xfrm>
          <a:prstGeom prst="rect">
            <a:avLst/>
          </a:prstGeom>
        </p:spPr>
        <p:txBody>
          <a:bodyPr anchorCtr="0" anchor="t" bIns="45700" lIns="91425" spcFirstLastPara="1" rIns="91425" wrap="square" tIns="45700">
            <a:normAutofit/>
          </a:bodyPr>
          <a:lstStyle/>
          <a:p>
            <a:pPr indent="-69850" lvl="0" marL="0" rtl="0" algn="l">
              <a:lnSpc>
                <a:spcPct val="200000"/>
              </a:lnSpc>
              <a:spcBef>
                <a:spcPts val="0"/>
              </a:spcBef>
              <a:spcAft>
                <a:spcPts val="0"/>
              </a:spcAft>
              <a:buClr>
                <a:schemeClr val="dk1"/>
              </a:buClr>
              <a:buSzPts val="1100"/>
              <a:buFont typeface="Noto Sans Symbols"/>
              <a:buChar char="●"/>
            </a:pPr>
            <a:r>
              <a:rPr i="1" lang="en-US" sz="2000">
                <a:solidFill>
                  <a:srgbClr val="FFFFFF"/>
                </a:solidFill>
              </a:rPr>
              <a:t>Raspberry Pi has only 1Gb ram because of that it’s not able to train the model with high dataset</a:t>
            </a:r>
            <a:endParaRPr i="1" sz="2000">
              <a:solidFill>
                <a:srgbClr val="FFFFFF"/>
              </a:solidFill>
            </a:endParaRPr>
          </a:p>
          <a:p>
            <a:pPr indent="-69850" lvl="0" marL="0" rtl="0" algn="l">
              <a:lnSpc>
                <a:spcPct val="200000"/>
              </a:lnSpc>
              <a:spcBef>
                <a:spcPts val="0"/>
              </a:spcBef>
              <a:spcAft>
                <a:spcPts val="0"/>
              </a:spcAft>
              <a:buClr>
                <a:schemeClr val="dk1"/>
              </a:buClr>
              <a:buSzPts val="1100"/>
              <a:buFont typeface="Noto Sans Symbols"/>
              <a:buChar char="●"/>
            </a:pPr>
            <a:r>
              <a:rPr i="1" lang="en-US" sz="2000">
                <a:solidFill>
                  <a:srgbClr val="FFFFFF"/>
                </a:solidFill>
              </a:rPr>
              <a:t>ML Model recognize the images with only 74% accuracy </a:t>
            </a:r>
            <a:endParaRPr i="1" sz="2000">
              <a:solidFill>
                <a:srgbClr val="FFFFFF"/>
              </a:solidFill>
            </a:endParaRPr>
          </a:p>
          <a:p>
            <a:pPr indent="-69850" lvl="0" marL="0" rtl="0" algn="l">
              <a:lnSpc>
                <a:spcPct val="200000"/>
              </a:lnSpc>
              <a:spcBef>
                <a:spcPts val="0"/>
              </a:spcBef>
              <a:spcAft>
                <a:spcPts val="0"/>
              </a:spcAft>
              <a:buClr>
                <a:schemeClr val="dk1"/>
              </a:buClr>
              <a:buSzPts val="1100"/>
              <a:buFont typeface="Noto Sans Symbols"/>
              <a:buChar char="●"/>
            </a:pPr>
            <a:r>
              <a:rPr i="1" lang="en-US" sz="2000">
                <a:solidFill>
                  <a:srgbClr val="FFFFFF"/>
                </a:solidFill>
              </a:rPr>
              <a:t> Dependency on the cloud server i.e; without the internet new users can’t be added.</a:t>
            </a:r>
            <a:endParaRPr i="1" sz="2000">
              <a:solidFill>
                <a:srgbClr val="FFFFFF"/>
              </a:solidFill>
            </a:endParaRPr>
          </a:p>
          <a:p>
            <a:pPr indent="-69850" lvl="0" marL="0" rtl="0" algn="l">
              <a:lnSpc>
                <a:spcPct val="200000"/>
              </a:lnSpc>
              <a:spcBef>
                <a:spcPts val="0"/>
              </a:spcBef>
              <a:spcAft>
                <a:spcPts val="0"/>
              </a:spcAft>
              <a:buClr>
                <a:schemeClr val="dk1"/>
              </a:buClr>
              <a:buSzPts val="1100"/>
              <a:buFont typeface="Noto Sans Symbols"/>
              <a:buChar char="●"/>
            </a:pPr>
            <a:r>
              <a:rPr i="1" lang="en-US" sz="2000">
                <a:solidFill>
                  <a:srgbClr val="FFFFFF"/>
                </a:solidFill>
              </a:rPr>
              <a:t>End users can not receive notification if the user's mobile or Raspberry Pi have no access to the internet.</a:t>
            </a:r>
            <a:endParaRPr i="1" sz="2000">
              <a:solidFill>
                <a:srgbClr val="FFFFFF"/>
              </a:solidFill>
            </a:endParaRPr>
          </a:p>
          <a:p>
            <a:pPr indent="-69850" lvl="0" marL="0" rtl="0" algn="l">
              <a:lnSpc>
                <a:spcPct val="200000"/>
              </a:lnSpc>
              <a:spcBef>
                <a:spcPts val="0"/>
              </a:spcBef>
              <a:spcAft>
                <a:spcPts val="0"/>
              </a:spcAft>
              <a:buClr>
                <a:schemeClr val="dk1"/>
              </a:buClr>
              <a:buSzPts val="1100"/>
              <a:buFont typeface="Noto Sans Symbols"/>
              <a:buChar char="●"/>
            </a:pPr>
            <a:r>
              <a:rPr i="1" lang="en-US" sz="2000">
                <a:solidFill>
                  <a:srgbClr val="FFFFFF"/>
                </a:solidFill>
              </a:rPr>
              <a:t>Project is not completely immune to exception handling.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gd9410f14ef_1_5"/>
          <p:cNvSpPr txBox="1"/>
          <p:nvPr>
            <p:ph type="title"/>
          </p:nvPr>
        </p:nvSpPr>
        <p:spPr>
          <a:xfrm>
            <a:off x="1141413" y="618518"/>
            <a:ext cx="9906000" cy="1478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Future Work</a:t>
            </a:r>
            <a:endParaRPr/>
          </a:p>
        </p:txBody>
      </p:sp>
      <p:sp>
        <p:nvSpPr>
          <p:cNvPr id="450" name="Google Shape;450;gd9410f14ef_1_5"/>
          <p:cNvSpPr txBox="1"/>
          <p:nvPr>
            <p:ph idx="1" type="body"/>
          </p:nvPr>
        </p:nvSpPr>
        <p:spPr>
          <a:xfrm>
            <a:off x="1141412" y="2249487"/>
            <a:ext cx="9906000" cy="3541800"/>
          </a:xfrm>
          <a:prstGeom prst="rect">
            <a:avLst/>
          </a:prstGeom>
        </p:spPr>
        <p:txBody>
          <a:bodyPr anchorCtr="0" anchor="t" bIns="45700" lIns="91425" spcFirstLastPara="1" rIns="91425" wrap="square" tIns="45700">
            <a:normAutofit/>
          </a:bodyPr>
          <a:lstStyle/>
          <a:p>
            <a:pPr indent="-69850" lvl="0" marL="0" marR="0" rtl="0" algn="l">
              <a:lnSpc>
                <a:spcPct val="200000"/>
              </a:lnSpc>
              <a:spcBef>
                <a:spcPts val="0"/>
              </a:spcBef>
              <a:spcAft>
                <a:spcPts val="0"/>
              </a:spcAft>
              <a:buClr>
                <a:schemeClr val="dk1"/>
              </a:buClr>
              <a:buSzPts val="1100"/>
              <a:buFont typeface="Noto Sans Symbols"/>
              <a:buChar char="●"/>
            </a:pPr>
            <a:r>
              <a:rPr i="1" lang="en-US" sz="2000">
                <a:solidFill>
                  <a:srgbClr val="FFFFFF"/>
                </a:solidFill>
              </a:rPr>
              <a:t>Increasing ML Model efficiency</a:t>
            </a:r>
            <a:endParaRPr i="1" sz="2000">
              <a:solidFill>
                <a:srgbClr val="FFFFFF"/>
              </a:solidFill>
            </a:endParaRPr>
          </a:p>
          <a:p>
            <a:pPr indent="-69850" lvl="0" marL="0" marR="0" rtl="0" algn="l">
              <a:lnSpc>
                <a:spcPct val="200000"/>
              </a:lnSpc>
              <a:spcBef>
                <a:spcPts val="0"/>
              </a:spcBef>
              <a:spcAft>
                <a:spcPts val="0"/>
              </a:spcAft>
              <a:buClr>
                <a:schemeClr val="dk1"/>
              </a:buClr>
              <a:buSzPts val="1100"/>
              <a:buFont typeface="Noto Sans Symbols"/>
              <a:buChar char="●"/>
            </a:pPr>
            <a:r>
              <a:rPr i="1" lang="en-US" sz="2000">
                <a:solidFill>
                  <a:srgbClr val="FFFFFF"/>
                </a:solidFill>
              </a:rPr>
              <a:t> Manage code more efficient by following Architecture such as MVC</a:t>
            </a:r>
            <a:endParaRPr i="1" sz="2000">
              <a:solidFill>
                <a:srgbClr val="FFFFFF"/>
              </a:solidFill>
            </a:endParaRPr>
          </a:p>
          <a:p>
            <a:pPr indent="-69850" lvl="0" marL="0" marR="0" rtl="0" algn="l">
              <a:lnSpc>
                <a:spcPct val="200000"/>
              </a:lnSpc>
              <a:spcBef>
                <a:spcPts val="0"/>
              </a:spcBef>
              <a:spcAft>
                <a:spcPts val="0"/>
              </a:spcAft>
              <a:buClr>
                <a:schemeClr val="dk1"/>
              </a:buClr>
              <a:buSzPts val="1100"/>
              <a:buFont typeface="Noto Sans Symbols"/>
              <a:buChar char="●"/>
            </a:pPr>
            <a:r>
              <a:rPr i="1" lang="en-US" sz="2000">
                <a:solidFill>
                  <a:srgbClr val="FFFFFF"/>
                </a:solidFill>
              </a:rPr>
              <a:t>Handling exceptions with specificity.</a:t>
            </a:r>
            <a:endParaRPr i="1" sz="2000">
              <a:solidFill>
                <a:srgbClr val="FFFFFF"/>
              </a:solidFill>
            </a:endParaRPr>
          </a:p>
          <a:p>
            <a:pPr indent="-69850" lvl="0" marL="0" marR="0" rtl="0" algn="l">
              <a:lnSpc>
                <a:spcPct val="200000"/>
              </a:lnSpc>
              <a:spcBef>
                <a:spcPts val="0"/>
              </a:spcBef>
              <a:spcAft>
                <a:spcPts val="0"/>
              </a:spcAft>
              <a:buClr>
                <a:schemeClr val="dk1"/>
              </a:buClr>
              <a:buSzPts val="1100"/>
              <a:buFont typeface="Noto Sans Symbols"/>
              <a:buChar char="●"/>
            </a:pPr>
            <a:r>
              <a:rPr i="1" lang="en-US" sz="2000">
                <a:solidFill>
                  <a:srgbClr val="FFFFFF"/>
                </a:solidFill>
              </a:rPr>
              <a:t>Adding more functionality to the app such as live cam, Alarm alert </a:t>
            </a:r>
            <a:endParaRPr i="1" sz="2000"/>
          </a:p>
          <a:p>
            <a:pPr indent="0" lvl="0" marL="0" rtl="0" algn="l">
              <a:spcBef>
                <a:spcPts val="100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29"/>
          <p:cNvSpPr txBox="1"/>
          <p:nvPr/>
        </p:nvSpPr>
        <p:spPr>
          <a:xfrm>
            <a:off x="1143001" y="431633"/>
            <a:ext cx="9905998" cy="1228038"/>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3600"/>
              <a:buFont typeface="Twentieth Century"/>
              <a:buNone/>
            </a:pPr>
            <a:r>
              <a:rPr b="0" i="0" lang="en-US" sz="3600" u="none" cap="none" strike="noStrike">
                <a:solidFill>
                  <a:schemeClr val="lt1"/>
                </a:solidFill>
                <a:latin typeface="Twentieth Century"/>
                <a:ea typeface="Twentieth Century"/>
                <a:cs typeface="Twentieth Century"/>
                <a:sym typeface="Twentieth Century"/>
              </a:rPr>
              <a:t>REFERENCES</a:t>
            </a:r>
            <a:endParaRPr b="0" i="0" sz="1400" u="none" cap="none" strike="noStrike">
              <a:solidFill>
                <a:srgbClr val="000000"/>
              </a:solidFill>
              <a:latin typeface="Arial"/>
              <a:ea typeface="Arial"/>
              <a:cs typeface="Arial"/>
              <a:sym typeface="Arial"/>
            </a:endParaRPr>
          </a:p>
        </p:txBody>
      </p:sp>
      <p:sp>
        <p:nvSpPr>
          <p:cNvPr id="456" name="Google Shape;456;p29"/>
          <p:cNvSpPr txBox="1"/>
          <p:nvPr/>
        </p:nvSpPr>
        <p:spPr>
          <a:xfrm>
            <a:off x="1278384" y="1669002"/>
            <a:ext cx="9770615" cy="479614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1000"/>
              </a:spcBef>
              <a:spcAft>
                <a:spcPts val="0"/>
              </a:spcAft>
              <a:buClr>
                <a:srgbClr val="000000"/>
              </a:buClr>
              <a:buSzPts val="1800"/>
              <a:buFont typeface="Arial"/>
              <a:buNone/>
            </a:pPr>
            <a:r>
              <a:rPr b="0" i="0" lang="en-US" sz="1800" u="none" cap="none" strike="noStrike">
                <a:solidFill>
                  <a:srgbClr val="FFFFFF"/>
                </a:solidFill>
                <a:latin typeface="Twentieth Century"/>
                <a:ea typeface="Twentieth Century"/>
                <a:cs typeface="Twentieth Century"/>
                <a:sym typeface="Twentieth Century"/>
              </a:rPr>
              <a:t>Hussein, N. A., &amp; Al Mansoori, I. (2017, September). Smart door system for home security using raspberry pi3. In </a:t>
            </a:r>
            <a:r>
              <a:rPr b="0" i="1" lang="en-US" sz="1800" u="none" cap="none" strike="noStrike">
                <a:solidFill>
                  <a:srgbClr val="FFFFFF"/>
                </a:solidFill>
                <a:latin typeface="Twentieth Century"/>
                <a:ea typeface="Twentieth Century"/>
                <a:cs typeface="Twentieth Century"/>
                <a:sym typeface="Twentieth Century"/>
              </a:rPr>
              <a:t>2017 International Conference on Computer and Applications (ICCA)</a:t>
            </a:r>
            <a:r>
              <a:rPr b="0" i="0" lang="en-US" sz="1800" u="none" cap="none" strike="noStrike">
                <a:solidFill>
                  <a:srgbClr val="FFFFFF"/>
                </a:solidFill>
                <a:latin typeface="Twentieth Century"/>
                <a:ea typeface="Twentieth Century"/>
                <a:cs typeface="Twentieth Century"/>
                <a:sym typeface="Twentieth Century"/>
              </a:rPr>
              <a:t> (pp. 395-399). IEEE.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000000"/>
              </a:buClr>
              <a:buSzPts val="3200"/>
              <a:buFont typeface="Arial"/>
              <a:buNone/>
            </a:pPr>
            <a:r>
              <a:t/>
            </a:r>
            <a:endParaRPr b="0" i="0" sz="32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000000"/>
              </a:buClr>
              <a:buSzPts val="1800"/>
              <a:buFont typeface="Arial"/>
              <a:buNone/>
            </a:pPr>
            <a:r>
              <a:rPr b="0" i="0" lang="en-US" sz="1800" u="none" cap="none" strike="noStrike">
                <a:solidFill>
                  <a:srgbClr val="FFFFFF"/>
                </a:solidFill>
                <a:latin typeface="Twentieth Century"/>
                <a:ea typeface="Twentieth Century"/>
                <a:cs typeface="Twentieth Century"/>
                <a:sym typeface="Twentieth Century"/>
              </a:rPr>
              <a:t>Anwar, S., &amp; Kishore, D. (2016). IOT based smart home security system with alert and door access control using smart phone. </a:t>
            </a:r>
            <a:r>
              <a:rPr b="0" i="1" lang="en-US" sz="1800" u="none" cap="none" strike="noStrike">
                <a:solidFill>
                  <a:srgbClr val="FFFFFF"/>
                </a:solidFill>
                <a:latin typeface="Twentieth Century"/>
                <a:ea typeface="Twentieth Century"/>
                <a:cs typeface="Twentieth Century"/>
                <a:sym typeface="Twentieth Century"/>
              </a:rPr>
              <a:t>International Journal of Engineering Research &amp; Technology (IJERT)</a:t>
            </a:r>
            <a:r>
              <a:rPr b="0" i="0" lang="en-US" sz="1800" u="none" cap="none" strike="noStrike">
                <a:solidFill>
                  <a:srgbClr val="FFFFFF"/>
                </a:solidFill>
                <a:latin typeface="Twentieth Century"/>
                <a:ea typeface="Twentieth Century"/>
                <a:cs typeface="Twentieth Century"/>
                <a:sym typeface="Twentieth Century"/>
              </a:rPr>
              <a:t>, </a:t>
            </a:r>
            <a:r>
              <a:rPr b="0" i="1" lang="en-US" sz="1800" u="none" cap="none" strike="noStrike">
                <a:solidFill>
                  <a:srgbClr val="FFFFFF"/>
                </a:solidFill>
                <a:latin typeface="Twentieth Century"/>
                <a:ea typeface="Twentieth Century"/>
                <a:cs typeface="Twentieth Century"/>
                <a:sym typeface="Twentieth Century"/>
              </a:rPr>
              <a:t>5</a:t>
            </a:r>
            <a:r>
              <a:rPr b="0" i="0" lang="en-US" sz="1800" u="none" cap="none" strike="noStrike">
                <a:solidFill>
                  <a:srgbClr val="FFFFFF"/>
                </a:solidFill>
                <a:latin typeface="Twentieth Century"/>
                <a:ea typeface="Twentieth Century"/>
                <a:cs typeface="Twentieth Century"/>
                <a:sym typeface="Twentieth Century"/>
              </a:rPr>
              <a:t>(12), 504-509.</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000000"/>
              </a:buClr>
              <a:buSzPts val="3200"/>
              <a:buFont typeface="Arial"/>
              <a:buNone/>
            </a:pPr>
            <a:r>
              <a:t/>
            </a:r>
            <a:endParaRPr b="0" i="0" sz="32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000000"/>
              </a:buClr>
              <a:buSzPts val="1800"/>
              <a:buFont typeface="Arial"/>
              <a:buNone/>
            </a:pPr>
            <a:r>
              <a:rPr b="0" i="0" lang="en-US" sz="1800" u="none" cap="none" strike="noStrike">
                <a:solidFill>
                  <a:srgbClr val="FFFFFF"/>
                </a:solidFill>
                <a:latin typeface="Twentieth Century"/>
                <a:ea typeface="Twentieth Century"/>
                <a:cs typeface="Twentieth Century"/>
                <a:sym typeface="Twentieth Century"/>
              </a:rPr>
              <a:t>Desai.S, Pawar.D.V ,(2019,June).Smart Door Security System using Raspberry Pi with Telegram . In International Research Journal of Engineering and Technology (IRJET) (Volume :06 Issue:06).</a:t>
            </a:r>
            <a:endParaRPr b="0" i="0" sz="3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br>
              <a:rPr b="0" i="0" lang="en-US" sz="3200" u="none" cap="none" strike="noStrike">
                <a:solidFill>
                  <a:srgbClr val="000000"/>
                </a:solidFill>
                <a:latin typeface="Arial"/>
                <a:ea typeface="Arial"/>
                <a:cs typeface="Arial"/>
                <a:sym typeface="Arial"/>
              </a:rPr>
            </a:br>
            <a:endParaRPr b="0" i="0" sz="2400" u="none" cap="none" strike="noStrike">
              <a:solidFill>
                <a:srgbClr val="FFFFFF"/>
              </a:solidFill>
              <a:latin typeface="Twentieth Century"/>
              <a:ea typeface="Twentieth Century"/>
              <a:cs typeface="Twentieth Century"/>
              <a:sym typeface="Twentieth Centur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
          <p:cNvSpPr txBox="1"/>
          <p:nvPr>
            <p:ph type="title"/>
          </p:nvPr>
        </p:nvSpPr>
        <p:spPr>
          <a:xfrm>
            <a:off x="1143001" y="440964"/>
            <a:ext cx="9905998" cy="122803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Twentieth Century"/>
              <a:buNone/>
            </a:pPr>
            <a:r>
              <a:rPr lang="en-US"/>
              <a:t>CONTENTS</a:t>
            </a:r>
            <a:endParaRPr/>
          </a:p>
        </p:txBody>
      </p:sp>
      <p:sp>
        <p:nvSpPr>
          <p:cNvPr id="243" name="Google Shape;243;p2"/>
          <p:cNvSpPr txBox="1"/>
          <p:nvPr/>
        </p:nvSpPr>
        <p:spPr>
          <a:xfrm>
            <a:off x="1278384" y="1669002"/>
            <a:ext cx="8726750" cy="4801274"/>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lt1"/>
              </a:buClr>
              <a:buSzPts val="1800"/>
              <a:buFont typeface="Noto Sans Symbols"/>
              <a:buChar char="⮚"/>
            </a:pPr>
            <a:r>
              <a:rPr b="0" i="0" lang="en-US" sz="1800" u="none" cap="none" strike="noStrike">
                <a:solidFill>
                  <a:schemeClr val="lt1"/>
                </a:solidFill>
                <a:latin typeface="Twentieth Century"/>
                <a:ea typeface="Twentieth Century"/>
                <a:cs typeface="Twentieth Century"/>
                <a:sym typeface="Twentieth Century"/>
              </a:rPr>
              <a:t>INTRODUCTION</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lt1"/>
              </a:buClr>
              <a:buSzPts val="1800"/>
              <a:buFont typeface="Noto Sans Symbols"/>
              <a:buNone/>
            </a:pPr>
            <a:r>
              <a:t/>
            </a:r>
            <a:endParaRPr b="0" i="0" sz="1800" u="none" cap="none" strike="noStrike">
              <a:solidFill>
                <a:schemeClr val="lt1"/>
              </a:solidFill>
              <a:latin typeface="Twentieth Century"/>
              <a:ea typeface="Twentieth Century"/>
              <a:cs typeface="Twentieth Century"/>
              <a:sym typeface="Twentieth Century"/>
            </a:endParaRPr>
          </a:p>
          <a:p>
            <a:pPr indent="-285750" lvl="0" marL="285750" marR="0" rtl="0" algn="l">
              <a:lnSpc>
                <a:spcPct val="100000"/>
              </a:lnSpc>
              <a:spcBef>
                <a:spcPts val="0"/>
              </a:spcBef>
              <a:spcAft>
                <a:spcPts val="0"/>
              </a:spcAft>
              <a:buClr>
                <a:schemeClr val="lt1"/>
              </a:buClr>
              <a:buSzPts val="1800"/>
              <a:buFont typeface="Noto Sans Symbols"/>
              <a:buChar char="⮚"/>
            </a:pPr>
            <a:r>
              <a:rPr b="0" i="0" lang="en-US" sz="1800" u="none" cap="none" strike="noStrike">
                <a:solidFill>
                  <a:schemeClr val="lt1"/>
                </a:solidFill>
                <a:latin typeface="Twentieth Century"/>
                <a:ea typeface="Twentieth Century"/>
                <a:cs typeface="Twentieth Century"/>
                <a:sym typeface="Twentieth Century"/>
              </a:rPr>
              <a:t>MOTIVATION</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lt1"/>
              </a:buClr>
              <a:buSzPts val="1800"/>
              <a:buFont typeface="Noto Sans Symbols"/>
              <a:buNone/>
            </a:pPr>
            <a:r>
              <a:t/>
            </a:r>
            <a:endParaRPr b="0" i="0" sz="1800" u="none" cap="none" strike="noStrike">
              <a:solidFill>
                <a:schemeClr val="lt1"/>
              </a:solidFill>
              <a:latin typeface="Twentieth Century"/>
              <a:ea typeface="Twentieth Century"/>
              <a:cs typeface="Twentieth Century"/>
              <a:sym typeface="Twentieth Century"/>
            </a:endParaRPr>
          </a:p>
          <a:p>
            <a:pPr indent="-285750" lvl="0" marL="285750" marR="0" rtl="0" algn="l">
              <a:lnSpc>
                <a:spcPct val="100000"/>
              </a:lnSpc>
              <a:spcBef>
                <a:spcPts val="0"/>
              </a:spcBef>
              <a:spcAft>
                <a:spcPts val="0"/>
              </a:spcAft>
              <a:buClr>
                <a:schemeClr val="lt1"/>
              </a:buClr>
              <a:buSzPts val="1800"/>
              <a:buFont typeface="Noto Sans Symbols"/>
              <a:buChar char="⮚"/>
            </a:pPr>
            <a:r>
              <a:rPr b="0" i="0" lang="en-US" sz="1800" u="none" cap="none" strike="noStrike">
                <a:solidFill>
                  <a:schemeClr val="lt1"/>
                </a:solidFill>
                <a:latin typeface="Twentieth Century"/>
                <a:ea typeface="Twentieth Century"/>
                <a:cs typeface="Twentieth Century"/>
                <a:sym typeface="Twentieth Century"/>
              </a:rPr>
              <a:t>LITERATURE SURVEY</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lt1"/>
              </a:buClr>
              <a:buSzPts val="1800"/>
              <a:buFont typeface="Noto Sans Symbols"/>
              <a:buNone/>
            </a:pPr>
            <a:r>
              <a:t/>
            </a:r>
            <a:endParaRPr b="0" i="0" sz="1800" u="none" cap="none" strike="noStrike">
              <a:solidFill>
                <a:schemeClr val="lt1"/>
              </a:solidFill>
              <a:latin typeface="Twentieth Century"/>
              <a:ea typeface="Twentieth Century"/>
              <a:cs typeface="Twentieth Century"/>
              <a:sym typeface="Twentieth Century"/>
            </a:endParaRPr>
          </a:p>
          <a:p>
            <a:pPr indent="-285750" lvl="0" marL="285750" marR="0" rtl="0" algn="l">
              <a:lnSpc>
                <a:spcPct val="100000"/>
              </a:lnSpc>
              <a:spcBef>
                <a:spcPts val="0"/>
              </a:spcBef>
              <a:spcAft>
                <a:spcPts val="0"/>
              </a:spcAft>
              <a:buClr>
                <a:schemeClr val="lt1"/>
              </a:buClr>
              <a:buSzPts val="1800"/>
              <a:buFont typeface="Noto Sans Symbols"/>
              <a:buChar char="⮚"/>
            </a:pPr>
            <a:r>
              <a:rPr b="0" i="0" lang="en-US" sz="1800" u="none" cap="none" strike="noStrike">
                <a:solidFill>
                  <a:schemeClr val="lt1"/>
                </a:solidFill>
                <a:latin typeface="Twentieth Century"/>
                <a:ea typeface="Twentieth Century"/>
                <a:cs typeface="Twentieth Century"/>
                <a:sym typeface="Twentieth Century"/>
              </a:rPr>
              <a:t>PROBLEM STATEMENT</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lt1"/>
              </a:buClr>
              <a:buSzPts val="1800"/>
              <a:buFont typeface="Noto Sans Symbols"/>
              <a:buNone/>
            </a:pPr>
            <a:r>
              <a:t/>
            </a:r>
            <a:endParaRPr b="0" i="0" sz="1800" u="none" cap="none" strike="noStrike">
              <a:solidFill>
                <a:schemeClr val="lt1"/>
              </a:solidFill>
              <a:latin typeface="Twentieth Century"/>
              <a:ea typeface="Twentieth Century"/>
              <a:cs typeface="Twentieth Century"/>
              <a:sym typeface="Twentieth Century"/>
            </a:endParaRPr>
          </a:p>
          <a:p>
            <a:pPr indent="-285750" lvl="0" marL="285750" marR="0" rtl="0" algn="l">
              <a:lnSpc>
                <a:spcPct val="100000"/>
              </a:lnSpc>
              <a:spcBef>
                <a:spcPts val="0"/>
              </a:spcBef>
              <a:spcAft>
                <a:spcPts val="0"/>
              </a:spcAft>
              <a:buClr>
                <a:schemeClr val="lt1"/>
              </a:buClr>
              <a:buSzPts val="1800"/>
              <a:buFont typeface="Noto Sans Symbols"/>
              <a:buChar char="⮚"/>
            </a:pPr>
            <a:r>
              <a:rPr b="0" i="0" lang="en-US" sz="1800" u="none" cap="none" strike="noStrike">
                <a:solidFill>
                  <a:schemeClr val="lt1"/>
                </a:solidFill>
                <a:latin typeface="Twentieth Century"/>
                <a:ea typeface="Twentieth Century"/>
                <a:cs typeface="Twentieth Century"/>
                <a:sym typeface="Twentieth Century"/>
              </a:rPr>
              <a:t>OBJECTIVE</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lt1"/>
              </a:buClr>
              <a:buSzPts val="1800"/>
              <a:buFont typeface="Noto Sans Symbols"/>
              <a:buNone/>
            </a:pPr>
            <a:r>
              <a:t/>
            </a:r>
            <a:endParaRPr b="0" i="0" sz="1800" u="none" cap="none" strike="noStrike">
              <a:solidFill>
                <a:schemeClr val="lt1"/>
              </a:solidFill>
              <a:latin typeface="Twentieth Century"/>
              <a:ea typeface="Twentieth Century"/>
              <a:cs typeface="Twentieth Century"/>
              <a:sym typeface="Twentieth Century"/>
            </a:endParaRPr>
          </a:p>
          <a:p>
            <a:pPr indent="-285750" lvl="0" marL="285750" marR="0" rtl="0" algn="l">
              <a:lnSpc>
                <a:spcPct val="100000"/>
              </a:lnSpc>
              <a:spcBef>
                <a:spcPts val="0"/>
              </a:spcBef>
              <a:spcAft>
                <a:spcPts val="0"/>
              </a:spcAft>
              <a:buClr>
                <a:schemeClr val="lt1"/>
              </a:buClr>
              <a:buSzPts val="1800"/>
              <a:buFont typeface="Noto Sans Symbols"/>
              <a:buChar char="⮚"/>
            </a:pPr>
            <a:r>
              <a:rPr b="0" i="0" lang="en-US" sz="1800" u="none" cap="none" strike="noStrike">
                <a:solidFill>
                  <a:schemeClr val="lt1"/>
                </a:solidFill>
                <a:latin typeface="Twentieth Century"/>
                <a:ea typeface="Twentieth Century"/>
                <a:cs typeface="Twentieth Century"/>
                <a:sym typeface="Twentieth Century"/>
              </a:rPr>
              <a:t>TECHNOLOGIES USED</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lt1"/>
              </a:buClr>
              <a:buSzPts val="1800"/>
              <a:buFont typeface="Noto Sans Symbols"/>
              <a:buNone/>
            </a:pPr>
            <a:r>
              <a:t/>
            </a:r>
            <a:endParaRPr b="0" i="0" sz="1800" u="none" cap="none" strike="noStrike">
              <a:solidFill>
                <a:schemeClr val="lt1"/>
              </a:solidFill>
              <a:latin typeface="Twentieth Century"/>
              <a:ea typeface="Twentieth Century"/>
              <a:cs typeface="Twentieth Century"/>
              <a:sym typeface="Twentieth Century"/>
            </a:endParaRPr>
          </a:p>
          <a:p>
            <a:pPr indent="-285750" lvl="0" marL="285750" marR="0" rtl="0" algn="l">
              <a:lnSpc>
                <a:spcPct val="100000"/>
              </a:lnSpc>
              <a:spcBef>
                <a:spcPts val="0"/>
              </a:spcBef>
              <a:spcAft>
                <a:spcPts val="0"/>
              </a:spcAft>
              <a:buClr>
                <a:schemeClr val="lt1"/>
              </a:buClr>
              <a:buSzPts val="1800"/>
              <a:buFont typeface="Noto Sans Symbols"/>
              <a:buChar char="⮚"/>
            </a:pPr>
            <a:r>
              <a:rPr b="0" i="0" lang="en-US" sz="1800" u="none" cap="none" strike="noStrike">
                <a:solidFill>
                  <a:schemeClr val="lt1"/>
                </a:solidFill>
                <a:latin typeface="Twentieth Century"/>
                <a:ea typeface="Twentieth Century"/>
                <a:cs typeface="Twentieth Century"/>
                <a:sym typeface="Twentieth Century"/>
              </a:rPr>
              <a:t>WORKFLOW CHART</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lt1"/>
              </a:buClr>
              <a:buSzPts val="1800"/>
              <a:buFont typeface="Noto Sans Symbols"/>
              <a:buNone/>
            </a:pPr>
            <a:r>
              <a:t/>
            </a:r>
            <a:endParaRPr b="0" i="0" sz="1800" u="none" cap="none" strike="noStrike">
              <a:solidFill>
                <a:schemeClr val="lt1"/>
              </a:solidFill>
              <a:latin typeface="Twentieth Century"/>
              <a:ea typeface="Twentieth Century"/>
              <a:cs typeface="Twentieth Century"/>
              <a:sym typeface="Twentieth Century"/>
            </a:endParaRPr>
          </a:p>
          <a:p>
            <a:pPr indent="-285750" lvl="0" marL="285750" marR="0" rtl="0" algn="l">
              <a:lnSpc>
                <a:spcPct val="100000"/>
              </a:lnSpc>
              <a:spcBef>
                <a:spcPts val="0"/>
              </a:spcBef>
              <a:spcAft>
                <a:spcPts val="0"/>
              </a:spcAft>
              <a:buClr>
                <a:schemeClr val="lt1"/>
              </a:buClr>
              <a:buSzPts val="1800"/>
              <a:buFont typeface="Noto Sans Symbols"/>
              <a:buChar char="⮚"/>
            </a:pPr>
            <a:r>
              <a:rPr b="0" i="0" lang="en-US" sz="1800" u="none" cap="none" strike="noStrike">
                <a:solidFill>
                  <a:schemeClr val="lt1"/>
                </a:solidFill>
                <a:latin typeface="Twentieth Century"/>
                <a:ea typeface="Twentieth Century"/>
                <a:cs typeface="Twentieth Century"/>
                <a:sym typeface="Twentieth Century"/>
              </a:rPr>
              <a:t>TIMELINE CHART</a:t>
            </a:r>
            <a:endParaRPr b="0" i="0" sz="1400" u="none" cap="none" strike="noStrike">
              <a:solidFill>
                <a:srgbClr val="000000"/>
              </a:solidFill>
              <a:latin typeface="Arial"/>
              <a:ea typeface="Arial"/>
              <a:cs typeface="Arial"/>
              <a:sym typeface="Arial"/>
            </a:endParaRPr>
          </a:p>
          <a:p>
            <a:pPr indent="-171450" lvl="0" marL="285750" marR="0" rtl="0" algn="l">
              <a:lnSpc>
                <a:spcPct val="100000"/>
              </a:lnSpc>
              <a:spcBef>
                <a:spcPts val="0"/>
              </a:spcBef>
              <a:spcAft>
                <a:spcPts val="0"/>
              </a:spcAft>
              <a:buClr>
                <a:schemeClr val="lt1"/>
              </a:buClr>
              <a:buSzPts val="1800"/>
              <a:buFont typeface="Noto Sans Symbols"/>
              <a:buNone/>
            </a:pPr>
            <a:r>
              <a:t/>
            </a:r>
            <a:endParaRPr b="0" i="0" sz="1800" u="none" cap="none" strike="noStrike">
              <a:solidFill>
                <a:schemeClr val="lt1"/>
              </a:solidFill>
              <a:latin typeface="Twentieth Century"/>
              <a:ea typeface="Twentieth Century"/>
              <a:cs typeface="Twentieth Century"/>
              <a:sym typeface="Twentieth Century"/>
            </a:endParaRPr>
          </a:p>
          <a:p>
            <a:pPr indent="-285750" lvl="0" marL="285750" marR="0" rtl="0" algn="l">
              <a:lnSpc>
                <a:spcPct val="100000"/>
              </a:lnSpc>
              <a:spcBef>
                <a:spcPts val="0"/>
              </a:spcBef>
              <a:spcAft>
                <a:spcPts val="0"/>
              </a:spcAft>
              <a:buClr>
                <a:schemeClr val="lt1"/>
              </a:buClr>
              <a:buSzPts val="1800"/>
              <a:buFont typeface="Noto Sans Symbols"/>
              <a:buChar char="⮚"/>
            </a:pPr>
            <a:r>
              <a:rPr b="0" i="0" lang="en-US" sz="1800" u="none" cap="none" strike="noStrike">
                <a:solidFill>
                  <a:schemeClr val="lt1"/>
                </a:solidFill>
                <a:latin typeface="Twentieth Century"/>
                <a:ea typeface="Twentieth Century"/>
                <a:cs typeface="Twentieth Century"/>
                <a:sym typeface="Twentieth Century"/>
              </a:rPr>
              <a:t>REFERENCES</a:t>
            </a:r>
            <a:endParaRPr b="0" i="0" sz="1800" u="none" cap="none" strike="noStrike">
              <a:solidFill>
                <a:schemeClr val="lt1"/>
              </a:solidFill>
              <a:latin typeface="Twentieth Century"/>
              <a:ea typeface="Twentieth Century"/>
              <a:cs typeface="Twentieth Century"/>
              <a:sym typeface="Twentieth Centur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
          <p:cNvSpPr txBox="1"/>
          <p:nvPr>
            <p:ph type="title"/>
          </p:nvPr>
        </p:nvSpPr>
        <p:spPr>
          <a:xfrm>
            <a:off x="1143001" y="440964"/>
            <a:ext cx="9905998" cy="122803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Twentieth Century"/>
              <a:buNone/>
            </a:pPr>
            <a:r>
              <a:rPr lang="en-US" sz="4000"/>
              <a:t>INTRODUCTION</a:t>
            </a:r>
            <a:endParaRPr sz="4000"/>
          </a:p>
        </p:txBody>
      </p:sp>
      <p:sp>
        <p:nvSpPr>
          <p:cNvPr id="249" name="Google Shape;249;p3"/>
          <p:cNvSpPr txBox="1"/>
          <p:nvPr/>
        </p:nvSpPr>
        <p:spPr>
          <a:xfrm>
            <a:off x="1278384" y="1937289"/>
            <a:ext cx="872675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Twentieth Century"/>
              <a:ea typeface="Twentieth Century"/>
              <a:cs typeface="Twentieth Century"/>
              <a:sym typeface="Twentieth Century"/>
            </a:endParaRPr>
          </a:p>
        </p:txBody>
      </p:sp>
      <p:sp>
        <p:nvSpPr>
          <p:cNvPr id="250" name="Google Shape;250;p3"/>
          <p:cNvSpPr txBox="1"/>
          <p:nvPr/>
        </p:nvSpPr>
        <p:spPr>
          <a:xfrm>
            <a:off x="1278384" y="1887245"/>
            <a:ext cx="9770700" cy="2555100"/>
          </a:xfrm>
          <a:prstGeom prst="rect">
            <a:avLst/>
          </a:prstGeom>
          <a:noFill/>
          <a:ln>
            <a:noFill/>
          </a:ln>
        </p:spPr>
        <p:txBody>
          <a:bodyPr anchorCtr="0" anchor="t" bIns="45700" lIns="91425" spcFirstLastPara="1" rIns="91425" wrap="square" tIns="45700">
            <a:spAutoFit/>
          </a:bodyPr>
          <a:lstStyle/>
          <a:p>
            <a:pPr indent="0" lvl="1"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lt1"/>
                </a:solidFill>
                <a:latin typeface="Twentieth Century"/>
                <a:ea typeface="Twentieth Century"/>
                <a:cs typeface="Twentieth Century"/>
                <a:sym typeface="Twentieth Century"/>
              </a:rPr>
              <a:t>IoT alongside AI and ML, has become an emerging field in the technological domain. As these domains come under focus of industries, the domain has opened a new concept in consumer market often termed smart solutions. </a:t>
            </a:r>
            <a:endParaRPr b="0" i="0" sz="1400" u="none" cap="none" strike="noStrike">
              <a:solidFill>
                <a:srgbClr val="000000"/>
              </a:solidFill>
              <a:latin typeface="Arial"/>
              <a:ea typeface="Arial"/>
              <a:cs typeface="Arial"/>
              <a:sym typeface="Arial"/>
            </a:endParaRPr>
          </a:p>
          <a:p>
            <a:pPr indent="0" lvl="1"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Twentieth Century"/>
              <a:ea typeface="Twentieth Century"/>
              <a:cs typeface="Twentieth Century"/>
              <a:sym typeface="Twentieth Century"/>
            </a:endParaRPr>
          </a:p>
          <a:p>
            <a:pPr indent="0" lvl="1"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lt1"/>
                </a:solidFill>
                <a:latin typeface="Twentieth Century"/>
                <a:ea typeface="Twentieth Century"/>
                <a:cs typeface="Twentieth Century"/>
                <a:sym typeface="Twentieth Century"/>
              </a:rPr>
              <a:t>With a similar mindset of exploring more of these domains, Team Dauntless has started it’s project based on entry door security, a concept which replaces traditional lock-key system with a lock that opens by recognizing faces and helping you keep an eye at your doorstep using a phone application.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4"/>
          <p:cNvSpPr txBox="1"/>
          <p:nvPr>
            <p:ph type="title"/>
          </p:nvPr>
        </p:nvSpPr>
        <p:spPr>
          <a:xfrm>
            <a:off x="1143001" y="440964"/>
            <a:ext cx="9905998" cy="122803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Twentieth Century"/>
              <a:buNone/>
            </a:pPr>
            <a:r>
              <a:rPr lang="en-US"/>
              <a:t>MOTIVATION</a:t>
            </a:r>
            <a:endParaRPr/>
          </a:p>
        </p:txBody>
      </p:sp>
      <p:sp>
        <p:nvSpPr>
          <p:cNvPr id="256" name="Google Shape;256;p4"/>
          <p:cNvSpPr txBox="1"/>
          <p:nvPr/>
        </p:nvSpPr>
        <p:spPr>
          <a:xfrm>
            <a:off x="1278384" y="1811045"/>
            <a:ext cx="9770615" cy="44011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FFFF"/>
                </a:solidFill>
                <a:latin typeface="Twentieth Century"/>
                <a:ea typeface="Twentieth Century"/>
                <a:cs typeface="Twentieth Century"/>
                <a:sym typeface="Twentieth Century"/>
              </a:rPr>
              <a:t>With home security as an essential need for every household, we all know how easy is to break the key-lock system that one uses everyday, thinking how that lock wouldn’t let anyone in, behind one’s backs. And yet, every 3 minutes a house gets robbed and the realization of ensuring the safety of our homes is too late.</a:t>
            </a:r>
            <a:endParaRPr b="0" i="0" sz="2000" u="none" cap="none" strike="noStrike">
              <a:solidFill>
                <a:srgbClr val="FFFFFF"/>
              </a:solidFill>
              <a:latin typeface="Twentieth Century"/>
              <a:ea typeface="Twentieth Century"/>
              <a:cs typeface="Twentieth Century"/>
              <a:sym typeface="Twentieth Century"/>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FFFFFF"/>
              </a:solidFill>
              <a:latin typeface="Twentieth Century"/>
              <a:ea typeface="Twentieth Century"/>
              <a:cs typeface="Twentieth Century"/>
              <a:sym typeface="Twentieth Century"/>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FFFF"/>
                </a:solidFill>
                <a:latin typeface="Twentieth Century"/>
                <a:ea typeface="Twentieth Century"/>
                <a:cs typeface="Twentieth Century"/>
                <a:sym typeface="Twentieth Century"/>
              </a:rPr>
              <a:t>With keeping this thought as motivation, Team Dauntless has started it’s first project to replace the traditional key-lock system with face recognition-based entry door system, which will not only increase the safety of preventing forced breaks into your homes, but also remove the everyday hassle of keeping a large bunch of keys in your pockets everyday, whenever anyone steps out even for a minute.</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FFFFFF"/>
              </a:solidFill>
              <a:latin typeface="Twentieth Century"/>
              <a:ea typeface="Twentieth Century"/>
              <a:cs typeface="Twentieth Century"/>
              <a:sym typeface="Twentieth Century"/>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FFFF"/>
                </a:solidFill>
                <a:latin typeface="Twentieth Century"/>
                <a:ea typeface="Twentieth Century"/>
                <a:cs typeface="Twentieth Century"/>
                <a:sym typeface="Twentieth Century"/>
              </a:rPr>
              <a:t>Furthermore, as the team will tend to keep majority of its focus on AI/ML and IoT, applying our skill set to a variety of fields such as security will add to the team’s understanding and proficiency.</a:t>
            </a:r>
            <a:endParaRPr b="0" i="0" sz="2000" u="none" cap="none" strike="noStrike">
              <a:solidFill>
                <a:srgbClr val="FFFFFF"/>
              </a:solidFill>
              <a:latin typeface="Twentieth Century"/>
              <a:ea typeface="Twentieth Century"/>
              <a:cs typeface="Twentieth Century"/>
              <a:sym typeface="Twentieth Centur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graphicFrame>
        <p:nvGraphicFramePr>
          <p:cNvPr id="261" name="Google Shape;261;p26"/>
          <p:cNvGraphicFramePr/>
          <p:nvPr/>
        </p:nvGraphicFramePr>
        <p:xfrm>
          <a:off x="950167" y="1883072"/>
          <a:ext cx="3000000" cy="3000000"/>
        </p:xfrm>
        <a:graphic>
          <a:graphicData uri="http://schemas.openxmlformats.org/drawingml/2006/table">
            <a:tbl>
              <a:tblPr bandRow="1" firstRow="1">
                <a:noFill/>
                <a:tableStyleId>{05F1C92B-3610-4230-9DBE-F2102CB3943F}</a:tableStyleId>
              </a:tblPr>
              <a:tblGrid>
                <a:gridCol w="2110575"/>
                <a:gridCol w="1613875"/>
                <a:gridCol w="1763475"/>
                <a:gridCol w="2799175"/>
                <a:gridCol w="2265775"/>
              </a:tblGrid>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Title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Author</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Techniques used</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Performance Analysis</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Limitations</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Smart Door System for Home Security Using Raspberry pi3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rPr>
                        <a:t>Naser. Abbas Hussein, </a:t>
                      </a:r>
                      <a:r>
                        <a:rPr lang="en-US" sz="1400" u="none" cap="none" strike="noStrike"/>
                        <a:t>Inas Al Mansoori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rPr>
                        <a:t>Wireless connection, Raspberry Pi, camera, keypad</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rPr>
                        <a:t>Door access using face recognition or pin. If valid, input door opens; if not photo is sent to owner by email and owner grants permission accordingly.</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rPr>
                        <a:t>Once initialized, database can’t be altered. Access control only for a single user.</a:t>
                      </a:r>
                      <a:endParaRPr b="0" sz="1400" u="none" cap="none" strike="noStrike"/>
                    </a:p>
                    <a:p>
                      <a:pPr indent="0" lvl="0" marL="0" marR="0" rtl="0" algn="l">
                        <a:lnSpc>
                          <a:spcPct val="100000"/>
                        </a:lnSpc>
                        <a:spcBef>
                          <a:spcPts val="0"/>
                        </a:spcBef>
                        <a:spcAft>
                          <a:spcPts val="0"/>
                        </a:spcAft>
                        <a:buClr>
                          <a:srgbClr val="000000"/>
                        </a:buClr>
                        <a:buSzPts val="1400"/>
                        <a:buFont typeface="Arial"/>
                        <a:buNone/>
                      </a:pPr>
                      <a:br>
                        <a:rPr lang="en-US" sz="1400" u="none" cap="none" strike="noStrike"/>
                      </a:b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IOT based Smart Home Security System with Alert and Door Access Control using Smart Phone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rPr>
                        <a:t>Shaik Anwar, D. Kishore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rPr>
                        <a:t>Raspberry Pi, camera, microcontroller, PIR motion</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P</a:t>
                      </a:r>
                      <a:r>
                        <a:rPr b="0" lang="en-US" sz="1400" u="none" cap="none" strike="noStrike">
                          <a:solidFill>
                            <a:schemeClr val="dk1"/>
                          </a:solidFill>
                        </a:rPr>
                        <a:t>IR motion detect motion and camera take images and send it via email via TCP/IP, Authorized user can view video stream through smart phone application also send void note.</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rPr>
                        <a:t>Authorized user also have to go through verification, without internet door will not open for authorized user</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Smart Door Security System using Raspberry Pi with Telegram</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Shivani Desai, Virendra D. Pawar</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IoT, Telegram, Raspberry Pi, Python, Putty</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PIR motion detecting the motion capturing an image as soon as the bell is being pressed and send the image to the android device through telegram app and alert the owner.</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rPr>
                        <a:t>Authorized user also have to go through verification, without internet door will not open for authorized user</a:t>
                      </a:r>
                      <a:endParaRPr sz="1400" u="none" cap="none" strike="noStrike"/>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tc>
              </a:tr>
            </a:tbl>
          </a:graphicData>
        </a:graphic>
      </p:graphicFrame>
      <p:sp>
        <p:nvSpPr>
          <p:cNvPr id="262" name="Google Shape;262;p26"/>
          <p:cNvSpPr txBox="1"/>
          <p:nvPr/>
        </p:nvSpPr>
        <p:spPr>
          <a:xfrm>
            <a:off x="1143001" y="440964"/>
            <a:ext cx="9905998" cy="1228038"/>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2400"/>
              <a:buFont typeface="Twentieth Century"/>
              <a:buNone/>
            </a:pPr>
            <a:r>
              <a:t/>
            </a:r>
            <a:endParaRPr b="0" i="0" sz="2400" u="none" cap="none" strike="noStrike">
              <a:solidFill>
                <a:schemeClr val="lt1"/>
              </a:solidFill>
              <a:latin typeface="Twentieth Century"/>
              <a:ea typeface="Twentieth Century"/>
              <a:cs typeface="Twentieth Century"/>
              <a:sym typeface="Twentieth Century"/>
            </a:endParaRPr>
          </a:p>
          <a:p>
            <a:pPr indent="0" lvl="0" marL="0" marR="0" rtl="0" algn="l">
              <a:lnSpc>
                <a:spcPct val="90000"/>
              </a:lnSpc>
              <a:spcBef>
                <a:spcPts val="0"/>
              </a:spcBef>
              <a:spcAft>
                <a:spcPts val="0"/>
              </a:spcAft>
              <a:buClr>
                <a:schemeClr val="lt1"/>
              </a:buClr>
              <a:buSzPts val="3600"/>
              <a:buFont typeface="Twentieth Century"/>
              <a:buNone/>
            </a:pPr>
            <a:r>
              <a:rPr b="0" i="0" lang="en-US" sz="3600" u="none" cap="none" strike="noStrike">
                <a:solidFill>
                  <a:schemeClr val="lt1"/>
                </a:solidFill>
                <a:latin typeface="Twentieth Century"/>
                <a:ea typeface="Twentieth Century"/>
                <a:cs typeface="Twentieth Century"/>
                <a:sym typeface="Twentieth Century"/>
              </a:rPr>
              <a:t>LITERATURE SURVERY</a:t>
            </a:r>
            <a:endParaRPr b="0" i="0" sz="3600" u="none" cap="none" strike="noStrike">
              <a:solidFill>
                <a:schemeClr val="lt1"/>
              </a:solidFill>
              <a:latin typeface="Twentieth Century"/>
              <a:ea typeface="Twentieth Century"/>
              <a:cs typeface="Twentieth Century"/>
              <a:sym typeface="Twentieth Centur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5"/>
          <p:cNvSpPr txBox="1"/>
          <p:nvPr/>
        </p:nvSpPr>
        <p:spPr>
          <a:xfrm>
            <a:off x="1143001" y="440964"/>
            <a:ext cx="9906000" cy="12279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2400"/>
              <a:buFont typeface="Twentieth Century"/>
              <a:buNone/>
            </a:pPr>
            <a:r>
              <a:t/>
            </a:r>
            <a:endParaRPr b="0" i="0" sz="2400" u="none" cap="none" strike="noStrike">
              <a:solidFill>
                <a:schemeClr val="lt1"/>
              </a:solidFill>
              <a:latin typeface="Twentieth Century"/>
              <a:ea typeface="Twentieth Century"/>
              <a:cs typeface="Twentieth Century"/>
              <a:sym typeface="Twentieth Century"/>
            </a:endParaRPr>
          </a:p>
          <a:p>
            <a:pPr indent="0" lvl="0" marL="0" marR="0" rtl="0" algn="l">
              <a:lnSpc>
                <a:spcPct val="90000"/>
              </a:lnSpc>
              <a:spcBef>
                <a:spcPts val="0"/>
              </a:spcBef>
              <a:spcAft>
                <a:spcPts val="0"/>
              </a:spcAft>
              <a:buClr>
                <a:schemeClr val="lt1"/>
              </a:buClr>
              <a:buSzPts val="3600"/>
              <a:buFont typeface="Twentieth Century"/>
              <a:buNone/>
            </a:pPr>
            <a:r>
              <a:rPr b="0" i="0" lang="en-US" sz="3600" u="none" cap="none" strike="noStrike">
                <a:solidFill>
                  <a:schemeClr val="lt1"/>
                </a:solidFill>
                <a:latin typeface="Twentieth Century"/>
                <a:ea typeface="Twentieth Century"/>
                <a:cs typeface="Twentieth Century"/>
                <a:sym typeface="Twentieth Century"/>
              </a:rPr>
              <a:t>PROBLEM STATEMENT</a:t>
            </a:r>
            <a:endParaRPr b="0" i="0" sz="3600" u="none" cap="none" strike="noStrike">
              <a:solidFill>
                <a:schemeClr val="lt1"/>
              </a:solidFill>
              <a:latin typeface="Twentieth Century"/>
              <a:ea typeface="Twentieth Century"/>
              <a:cs typeface="Twentieth Century"/>
              <a:sym typeface="Twentieth Century"/>
            </a:endParaRPr>
          </a:p>
        </p:txBody>
      </p:sp>
      <p:grpSp>
        <p:nvGrpSpPr>
          <p:cNvPr id="268" name="Google Shape;268;p5"/>
          <p:cNvGrpSpPr/>
          <p:nvPr/>
        </p:nvGrpSpPr>
        <p:grpSpPr>
          <a:xfrm>
            <a:off x="2123947" y="5279663"/>
            <a:ext cx="7943768" cy="857978"/>
            <a:chOff x="1593000" y="2322567"/>
            <a:chExt cx="5957975" cy="643501"/>
          </a:xfrm>
        </p:grpSpPr>
        <p:sp>
          <p:nvSpPr>
            <p:cNvPr id="269" name="Google Shape;269;p5"/>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5"/>
            <p:cNvSpPr/>
            <p:nvPr/>
          </p:nvSpPr>
          <p:spPr>
            <a:xfrm flipH="1">
              <a:off x="2283025" y="2322575"/>
              <a:ext cx="1844400" cy="642600"/>
            </a:xfrm>
            <a:prstGeom prst="rect">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5"/>
            <p:cNvSpPr/>
            <p:nvPr/>
          </p:nvSpPr>
          <p:spPr>
            <a:xfrm rot="-5400000">
              <a:off x="3501574" y="1934671"/>
              <a:ext cx="643356" cy="1419149"/>
            </a:xfrm>
            <a:prstGeom prst="flowChartOffpageConnector">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5"/>
            <p:cNvSpPr/>
            <p:nvPr/>
          </p:nvSpPr>
          <p:spPr>
            <a:xfrm>
              <a:off x="2342628" y="2399942"/>
              <a:ext cx="2190300" cy="495900"/>
            </a:xfrm>
            <a:prstGeom prst="rect">
              <a:avLst/>
            </a:prstGeom>
            <a:noFill/>
            <a:ln>
              <a:noFill/>
            </a:ln>
          </p:spPr>
          <p:txBody>
            <a:bodyPr anchorCtr="0" anchor="ctr" bIns="121900" lIns="121900" spcFirstLastPara="1" rIns="121900" wrap="square" tIns="121900">
              <a:noAutofit/>
            </a:bodyPr>
            <a:lstStyle/>
            <a:p>
              <a:pPr indent="0" lvl="0" marL="0" marR="0" rtl="0" algn="l">
                <a:lnSpc>
                  <a:spcPct val="115000"/>
                </a:lnSpc>
                <a:spcBef>
                  <a:spcPts val="0"/>
                </a:spcBef>
                <a:spcAft>
                  <a:spcPts val="0"/>
                </a:spcAft>
                <a:buClr>
                  <a:srgbClr val="000000"/>
                </a:buClr>
                <a:buSzPts val="2000"/>
                <a:buFont typeface="Arial"/>
                <a:buNone/>
              </a:pPr>
              <a:r>
                <a:rPr b="0" i="0" lang="en-US" sz="2000" u="none" cap="none" strike="noStrike">
                  <a:solidFill>
                    <a:srgbClr val="FFFFFF"/>
                  </a:solidFill>
                  <a:latin typeface="Merriweather Light"/>
                  <a:ea typeface="Merriweather Light"/>
                  <a:cs typeface="Merriweather Light"/>
                  <a:sym typeface="Merriweather Light"/>
                </a:rPr>
                <a:t>which makes me feel</a:t>
              </a:r>
              <a:endParaRPr b="1" i="0" sz="1300" u="none" cap="none" strike="noStrike">
                <a:solidFill>
                  <a:srgbClr val="FFFFFF"/>
                </a:solidFill>
                <a:latin typeface="Roboto"/>
                <a:ea typeface="Roboto"/>
                <a:cs typeface="Roboto"/>
                <a:sym typeface="Roboto"/>
              </a:endParaRPr>
            </a:p>
          </p:txBody>
        </p:sp>
        <p:sp>
          <p:nvSpPr>
            <p:cNvPr id="273" name="Google Shape;273;p5"/>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6078"/>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5"/>
            <p:cNvSpPr/>
            <p:nvPr/>
          </p:nvSpPr>
          <p:spPr>
            <a:xfrm>
              <a:off x="1593000" y="2322575"/>
              <a:ext cx="690000" cy="642600"/>
            </a:xfrm>
            <a:prstGeom prst="rect">
              <a:avLst/>
            </a:prstGeom>
            <a:solidFill>
              <a:srgbClr val="464646"/>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3500"/>
                <a:buFont typeface="Arial"/>
                <a:buNone/>
              </a:pPr>
              <a:r>
                <a:rPr b="0" i="0" lang="en-US" sz="3500" u="none" cap="none" strike="noStrike">
                  <a:solidFill>
                    <a:srgbClr val="FFFFFF"/>
                  </a:solidFill>
                  <a:latin typeface="Roboto Thin"/>
                  <a:ea typeface="Roboto Thin"/>
                  <a:cs typeface="Roboto Thin"/>
                  <a:sym typeface="Roboto Thin"/>
                </a:rPr>
                <a:t>05</a:t>
              </a:r>
              <a:endParaRPr b="0" i="0" sz="3500" u="none" cap="none" strike="noStrike">
                <a:solidFill>
                  <a:srgbClr val="FFFFFF"/>
                </a:solidFill>
                <a:latin typeface="Roboto Thin"/>
                <a:ea typeface="Roboto Thin"/>
                <a:cs typeface="Roboto Thin"/>
                <a:sym typeface="Roboto Thin"/>
              </a:endParaRPr>
            </a:p>
          </p:txBody>
        </p:sp>
        <p:sp>
          <p:nvSpPr>
            <p:cNvPr id="275" name="Google Shape;275;p5"/>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0" lvl="0" marL="609600" marR="0" rtl="0" algn="l">
                <a:lnSpc>
                  <a:spcPct val="115000"/>
                </a:lnSpc>
                <a:spcBef>
                  <a:spcPts val="0"/>
                </a:spcBef>
                <a:spcAft>
                  <a:spcPts val="0"/>
                </a:spcAft>
                <a:buClr>
                  <a:srgbClr val="000000"/>
                </a:buClr>
                <a:buSzPts val="1500"/>
                <a:buFont typeface="Arial"/>
                <a:buNone/>
              </a:pPr>
              <a:r>
                <a:rPr b="0" i="0" lang="en-US" sz="1500" u="none" cap="none" strike="noStrike">
                  <a:solidFill>
                    <a:srgbClr val="3D3D3D"/>
                  </a:solidFill>
                  <a:latin typeface="Roboto"/>
                  <a:ea typeface="Roboto"/>
                  <a:cs typeface="Roboto"/>
                  <a:sym typeface="Roboto"/>
                </a:rPr>
                <a:t>What if my smartphone could unlock my apartment for me ?</a:t>
              </a:r>
              <a:endParaRPr b="0" i="0" sz="1500" u="none" cap="none" strike="noStrike">
                <a:solidFill>
                  <a:srgbClr val="3D3D3D"/>
                </a:solidFill>
                <a:latin typeface="Roboto"/>
                <a:ea typeface="Roboto"/>
                <a:cs typeface="Roboto"/>
                <a:sym typeface="Roboto"/>
              </a:endParaRPr>
            </a:p>
          </p:txBody>
        </p:sp>
      </p:grpSp>
      <p:grpSp>
        <p:nvGrpSpPr>
          <p:cNvPr id="276" name="Google Shape;276;p5"/>
          <p:cNvGrpSpPr/>
          <p:nvPr/>
        </p:nvGrpSpPr>
        <p:grpSpPr>
          <a:xfrm>
            <a:off x="2123947" y="4406507"/>
            <a:ext cx="7943768" cy="857978"/>
            <a:chOff x="1593000" y="2322567"/>
            <a:chExt cx="5957975" cy="643501"/>
          </a:xfrm>
        </p:grpSpPr>
        <p:sp>
          <p:nvSpPr>
            <p:cNvPr id="277" name="Google Shape;277;p5"/>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5"/>
            <p:cNvSpPr/>
            <p:nvPr/>
          </p:nvSpPr>
          <p:spPr>
            <a:xfrm flipH="1">
              <a:off x="2283025" y="2322575"/>
              <a:ext cx="1844400" cy="642600"/>
            </a:xfrm>
            <a:prstGeom prst="rect">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5"/>
            <p:cNvSpPr/>
            <p:nvPr/>
          </p:nvSpPr>
          <p:spPr>
            <a:xfrm rot="-5400000">
              <a:off x="3501574" y="1934671"/>
              <a:ext cx="643356" cy="1419149"/>
            </a:xfrm>
            <a:prstGeom prst="flowChartOffpageConnector">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5"/>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marR="0" rtl="0" algn="l">
                <a:lnSpc>
                  <a:spcPct val="115000"/>
                </a:lnSpc>
                <a:spcBef>
                  <a:spcPts val="0"/>
                </a:spcBef>
                <a:spcAft>
                  <a:spcPts val="0"/>
                </a:spcAft>
                <a:buClr>
                  <a:srgbClr val="000000"/>
                </a:buClr>
                <a:buSzPts val="2000"/>
                <a:buFont typeface="Arial"/>
                <a:buNone/>
              </a:pPr>
              <a:r>
                <a:rPr b="0" i="0" lang="en-US" sz="2000" u="none" cap="none" strike="noStrike">
                  <a:solidFill>
                    <a:srgbClr val="FFFFFF"/>
                  </a:solidFill>
                  <a:latin typeface="Merriweather Light"/>
                  <a:ea typeface="Merriweather Light"/>
                  <a:cs typeface="Merriweather Light"/>
                  <a:sym typeface="Merriweather Light"/>
                </a:rPr>
                <a:t>because</a:t>
              </a:r>
              <a:endParaRPr b="1" i="0" sz="2000" u="none" cap="none" strike="noStrike">
                <a:solidFill>
                  <a:srgbClr val="FFFFFF"/>
                </a:solidFill>
                <a:latin typeface="Roboto"/>
                <a:ea typeface="Roboto"/>
                <a:cs typeface="Roboto"/>
                <a:sym typeface="Roboto"/>
              </a:endParaRPr>
            </a:p>
          </p:txBody>
        </p:sp>
        <p:sp>
          <p:nvSpPr>
            <p:cNvPr id="281" name="Google Shape;281;p5"/>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6078"/>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5"/>
            <p:cNvSpPr/>
            <p:nvPr/>
          </p:nvSpPr>
          <p:spPr>
            <a:xfrm>
              <a:off x="1593000" y="2322575"/>
              <a:ext cx="690000" cy="642600"/>
            </a:xfrm>
            <a:prstGeom prst="rect">
              <a:avLst/>
            </a:prstGeom>
            <a:solidFill>
              <a:srgbClr val="464646"/>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3500"/>
                <a:buFont typeface="Arial"/>
                <a:buNone/>
              </a:pPr>
              <a:r>
                <a:rPr b="0" i="0" lang="en-US" sz="3500" u="none" cap="none" strike="noStrike">
                  <a:solidFill>
                    <a:srgbClr val="FFFFFF"/>
                  </a:solidFill>
                  <a:latin typeface="Roboto Thin"/>
                  <a:ea typeface="Roboto Thin"/>
                  <a:cs typeface="Roboto Thin"/>
                  <a:sym typeface="Roboto Thin"/>
                </a:rPr>
                <a:t>04</a:t>
              </a:r>
              <a:endParaRPr b="0" i="0" sz="3500" u="none" cap="none" strike="noStrike">
                <a:solidFill>
                  <a:srgbClr val="FFFFFF"/>
                </a:solidFill>
                <a:latin typeface="Roboto Thin"/>
                <a:ea typeface="Roboto Thin"/>
                <a:cs typeface="Roboto Thin"/>
                <a:sym typeface="Roboto Thin"/>
              </a:endParaRPr>
            </a:p>
          </p:txBody>
        </p:sp>
        <p:sp>
          <p:nvSpPr>
            <p:cNvPr id="283" name="Google Shape;283;p5"/>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0" lvl="0" marL="609600" marR="0" rtl="0" algn="l">
                <a:lnSpc>
                  <a:spcPct val="115000"/>
                </a:lnSpc>
                <a:spcBef>
                  <a:spcPts val="0"/>
                </a:spcBef>
                <a:spcAft>
                  <a:spcPts val="0"/>
                </a:spcAft>
                <a:buClr>
                  <a:srgbClr val="000000"/>
                </a:buClr>
                <a:buSzPts val="1500"/>
                <a:buFont typeface="Arial"/>
                <a:buNone/>
              </a:pPr>
              <a:r>
                <a:rPr b="0" i="0" lang="en-US" sz="1500" u="none" cap="none" strike="noStrike">
                  <a:solidFill>
                    <a:srgbClr val="3D3D3D"/>
                  </a:solidFill>
                  <a:latin typeface="Roboto"/>
                  <a:ea typeface="Roboto"/>
                  <a:cs typeface="Roboto"/>
                  <a:sym typeface="Roboto"/>
                </a:rPr>
                <a:t>They are old-fashioned and easy to break-in</a:t>
              </a:r>
              <a:endParaRPr b="0" i="0" sz="1500" u="none" cap="none" strike="noStrike">
                <a:solidFill>
                  <a:srgbClr val="3D3D3D"/>
                </a:solidFill>
                <a:latin typeface="Roboto"/>
                <a:ea typeface="Roboto"/>
                <a:cs typeface="Roboto"/>
                <a:sym typeface="Roboto"/>
              </a:endParaRPr>
            </a:p>
          </p:txBody>
        </p:sp>
      </p:grpSp>
      <p:grpSp>
        <p:nvGrpSpPr>
          <p:cNvPr id="284" name="Google Shape;284;p5"/>
          <p:cNvGrpSpPr/>
          <p:nvPr/>
        </p:nvGrpSpPr>
        <p:grpSpPr>
          <a:xfrm>
            <a:off x="2123947" y="3533316"/>
            <a:ext cx="7943768" cy="857978"/>
            <a:chOff x="1593000" y="2322567"/>
            <a:chExt cx="5957975" cy="643501"/>
          </a:xfrm>
        </p:grpSpPr>
        <p:sp>
          <p:nvSpPr>
            <p:cNvPr id="285" name="Google Shape;285;p5"/>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5"/>
            <p:cNvSpPr/>
            <p:nvPr/>
          </p:nvSpPr>
          <p:spPr>
            <a:xfrm flipH="1">
              <a:off x="2283025" y="2322575"/>
              <a:ext cx="1844400" cy="642600"/>
            </a:xfrm>
            <a:prstGeom prst="rect">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5"/>
            <p:cNvSpPr/>
            <p:nvPr/>
          </p:nvSpPr>
          <p:spPr>
            <a:xfrm rot="-5400000">
              <a:off x="3501574" y="1934671"/>
              <a:ext cx="643356" cy="1419149"/>
            </a:xfrm>
            <a:prstGeom prst="flowChartOffpageConnector">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5"/>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marR="0" rtl="0" algn="l">
                <a:lnSpc>
                  <a:spcPct val="115000"/>
                </a:lnSpc>
                <a:spcBef>
                  <a:spcPts val="0"/>
                </a:spcBef>
                <a:spcAft>
                  <a:spcPts val="0"/>
                </a:spcAft>
                <a:buClr>
                  <a:srgbClr val="000000"/>
                </a:buClr>
                <a:buSzPts val="2000"/>
                <a:buFont typeface="Arial"/>
                <a:buNone/>
              </a:pPr>
              <a:r>
                <a:rPr b="0" i="0" lang="en-US" sz="2000" u="none" cap="none" strike="noStrike">
                  <a:solidFill>
                    <a:srgbClr val="FFFFFF"/>
                  </a:solidFill>
                  <a:latin typeface="Merriweather Light"/>
                  <a:ea typeface="Merriweather Light"/>
                  <a:cs typeface="Merriweather Light"/>
                  <a:sym typeface="Merriweather Light"/>
                </a:rPr>
                <a:t>but</a:t>
              </a:r>
              <a:endParaRPr b="1" i="0" sz="2000" u="none" cap="none" strike="noStrike">
                <a:solidFill>
                  <a:srgbClr val="FFFFFF"/>
                </a:solidFill>
                <a:latin typeface="Roboto"/>
                <a:ea typeface="Roboto"/>
                <a:cs typeface="Roboto"/>
                <a:sym typeface="Roboto"/>
              </a:endParaRPr>
            </a:p>
          </p:txBody>
        </p:sp>
        <p:sp>
          <p:nvSpPr>
            <p:cNvPr id="289" name="Google Shape;289;p5"/>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6078"/>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5"/>
            <p:cNvSpPr/>
            <p:nvPr/>
          </p:nvSpPr>
          <p:spPr>
            <a:xfrm>
              <a:off x="1593000" y="2322575"/>
              <a:ext cx="690000" cy="642600"/>
            </a:xfrm>
            <a:prstGeom prst="rect">
              <a:avLst/>
            </a:prstGeom>
            <a:solidFill>
              <a:srgbClr val="464646"/>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3500"/>
                <a:buFont typeface="Arial"/>
                <a:buNone/>
              </a:pPr>
              <a:r>
                <a:rPr b="0" i="0" lang="en-US" sz="3500" u="none" cap="none" strike="noStrike">
                  <a:solidFill>
                    <a:srgbClr val="FFFFFF"/>
                  </a:solidFill>
                  <a:latin typeface="Roboto Thin"/>
                  <a:ea typeface="Roboto Thin"/>
                  <a:cs typeface="Roboto Thin"/>
                  <a:sym typeface="Roboto Thin"/>
                </a:rPr>
                <a:t>03</a:t>
              </a:r>
              <a:endParaRPr b="0" i="0" sz="3500" u="none" cap="none" strike="noStrike">
                <a:solidFill>
                  <a:srgbClr val="FFFFFF"/>
                </a:solidFill>
                <a:latin typeface="Roboto Thin"/>
                <a:ea typeface="Roboto Thin"/>
                <a:cs typeface="Roboto Thin"/>
                <a:sym typeface="Roboto Thin"/>
              </a:endParaRPr>
            </a:p>
          </p:txBody>
        </p:sp>
        <p:sp>
          <p:nvSpPr>
            <p:cNvPr id="291" name="Google Shape;291;p5"/>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0" lvl="0" marL="609600" marR="0" rtl="0" algn="l">
                <a:lnSpc>
                  <a:spcPct val="115000"/>
                </a:lnSpc>
                <a:spcBef>
                  <a:spcPts val="0"/>
                </a:spcBef>
                <a:spcAft>
                  <a:spcPts val="0"/>
                </a:spcAft>
                <a:buClr>
                  <a:srgbClr val="000000"/>
                </a:buClr>
                <a:buSzPts val="1500"/>
                <a:buFont typeface="Arial"/>
                <a:buNone/>
              </a:pPr>
              <a:r>
                <a:rPr b="0" i="0" lang="en-US" sz="1500" u="none" cap="none" strike="noStrike">
                  <a:solidFill>
                    <a:srgbClr val="3D3D3D"/>
                  </a:solidFill>
                  <a:latin typeface="Roboto"/>
                  <a:ea typeface="Roboto"/>
                  <a:cs typeface="Roboto"/>
                  <a:sym typeface="Roboto"/>
                </a:rPr>
                <a:t>Key-lock systems are vulnerable</a:t>
              </a:r>
              <a:endParaRPr b="0" i="0" sz="1500" u="none" cap="none" strike="noStrike">
                <a:solidFill>
                  <a:srgbClr val="3D3D3D"/>
                </a:solidFill>
                <a:latin typeface="Roboto"/>
                <a:ea typeface="Roboto"/>
                <a:cs typeface="Roboto"/>
                <a:sym typeface="Roboto"/>
              </a:endParaRPr>
            </a:p>
          </p:txBody>
        </p:sp>
      </p:grpSp>
      <p:grpSp>
        <p:nvGrpSpPr>
          <p:cNvPr id="292" name="Google Shape;292;p5"/>
          <p:cNvGrpSpPr/>
          <p:nvPr/>
        </p:nvGrpSpPr>
        <p:grpSpPr>
          <a:xfrm>
            <a:off x="2123947" y="2660170"/>
            <a:ext cx="7943768" cy="857978"/>
            <a:chOff x="1593000" y="2322567"/>
            <a:chExt cx="5957975" cy="643501"/>
          </a:xfrm>
        </p:grpSpPr>
        <p:sp>
          <p:nvSpPr>
            <p:cNvPr id="293" name="Google Shape;293;p5"/>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5"/>
            <p:cNvSpPr/>
            <p:nvPr/>
          </p:nvSpPr>
          <p:spPr>
            <a:xfrm flipH="1">
              <a:off x="2283025" y="2322575"/>
              <a:ext cx="1844400" cy="642600"/>
            </a:xfrm>
            <a:prstGeom prst="rect">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5"/>
            <p:cNvSpPr/>
            <p:nvPr/>
          </p:nvSpPr>
          <p:spPr>
            <a:xfrm rot="-5400000">
              <a:off x="3501574" y="1934671"/>
              <a:ext cx="643356" cy="1419149"/>
            </a:xfrm>
            <a:prstGeom prst="flowChartOffpageConnector">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5"/>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marR="0" rtl="0" algn="l">
                <a:lnSpc>
                  <a:spcPct val="115000"/>
                </a:lnSpc>
                <a:spcBef>
                  <a:spcPts val="0"/>
                </a:spcBef>
                <a:spcAft>
                  <a:spcPts val="0"/>
                </a:spcAft>
                <a:buClr>
                  <a:srgbClr val="000000"/>
                </a:buClr>
                <a:buSzPts val="2000"/>
                <a:buFont typeface="Arial"/>
                <a:buNone/>
              </a:pPr>
              <a:r>
                <a:rPr b="0" i="0" lang="en-US" sz="2000" u="none" cap="none" strike="noStrike">
                  <a:solidFill>
                    <a:srgbClr val="FFFFFF"/>
                  </a:solidFill>
                  <a:latin typeface="Merriweather Light"/>
                  <a:ea typeface="Merriweather Light"/>
                  <a:cs typeface="Merriweather Light"/>
                  <a:sym typeface="Merriweather Light"/>
                </a:rPr>
                <a:t>I’m trying to</a:t>
              </a:r>
              <a:endParaRPr b="1" i="0" sz="2000" u="none" cap="none" strike="noStrike">
                <a:solidFill>
                  <a:srgbClr val="FFFFFF"/>
                </a:solidFill>
                <a:latin typeface="Roboto"/>
                <a:ea typeface="Roboto"/>
                <a:cs typeface="Roboto"/>
                <a:sym typeface="Roboto"/>
              </a:endParaRPr>
            </a:p>
          </p:txBody>
        </p:sp>
        <p:sp>
          <p:nvSpPr>
            <p:cNvPr id="297" name="Google Shape;297;p5"/>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6078"/>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5"/>
            <p:cNvSpPr/>
            <p:nvPr/>
          </p:nvSpPr>
          <p:spPr>
            <a:xfrm>
              <a:off x="1593000" y="2322575"/>
              <a:ext cx="690000" cy="642600"/>
            </a:xfrm>
            <a:prstGeom prst="rect">
              <a:avLst/>
            </a:prstGeom>
            <a:solidFill>
              <a:srgbClr val="464646"/>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3500"/>
                <a:buFont typeface="Arial"/>
                <a:buNone/>
              </a:pPr>
              <a:r>
                <a:rPr b="0" i="0" lang="en-US" sz="3500" u="none" cap="none" strike="noStrike">
                  <a:solidFill>
                    <a:srgbClr val="FFFFFF"/>
                  </a:solidFill>
                  <a:latin typeface="Roboto Thin"/>
                  <a:ea typeface="Roboto Thin"/>
                  <a:cs typeface="Roboto Thin"/>
                  <a:sym typeface="Roboto Thin"/>
                </a:rPr>
                <a:t>02</a:t>
              </a:r>
              <a:endParaRPr b="0" i="0" sz="3500" u="none" cap="none" strike="noStrike">
                <a:solidFill>
                  <a:srgbClr val="FFFFFF"/>
                </a:solidFill>
                <a:latin typeface="Roboto Thin"/>
                <a:ea typeface="Roboto Thin"/>
                <a:cs typeface="Roboto Thin"/>
                <a:sym typeface="Roboto Thin"/>
              </a:endParaRPr>
            </a:p>
          </p:txBody>
        </p:sp>
        <p:sp>
          <p:nvSpPr>
            <p:cNvPr id="299" name="Google Shape;299;p5"/>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0" lvl="0" marL="609600" marR="0" rtl="0" algn="l">
                <a:lnSpc>
                  <a:spcPct val="115000"/>
                </a:lnSpc>
                <a:spcBef>
                  <a:spcPts val="0"/>
                </a:spcBef>
                <a:spcAft>
                  <a:spcPts val="0"/>
                </a:spcAft>
                <a:buClr>
                  <a:srgbClr val="000000"/>
                </a:buClr>
                <a:buSzPts val="1500"/>
                <a:buFont typeface="Arial"/>
                <a:buNone/>
              </a:pPr>
              <a:r>
                <a:rPr b="0" i="0" lang="en-US" sz="1500" u="none" cap="none" strike="noStrike">
                  <a:solidFill>
                    <a:srgbClr val="3D3D3D"/>
                  </a:solidFill>
                  <a:latin typeface="Roboto"/>
                  <a:ea typeface="Roboto"/>
                  <a:cs typeface="Roboto"/>
                  <a:sym typeface="Roboto"/>
                </a:rPr>
                <a:t>Increase security of my apartment </a:t>
              </a:r>
              <a:endParaRPr b="0" i="0" sz="1500" u="none" cap="none" strike="noStrike">
                <a:solidFill>
                  <a:srgbClr val="3D3D3D"/>
                </a:solidFill>
                <a:latin typeface="Roboto"/>
                <a:ea typeface="Roboto"/>
                <a:cs typeface="Roboto"/>
                <a:sym typeface="Roboto"/>
              </a:endParaRPr>
            </a:p>
          </p:txBody>
        </p:sp>
      </p:grpSp>
      <p:grpSp>
        <p:nvGrpSpPr>
          <p:cNvPr id="300" name="Google Shape;300;p5"/>
          <p:cNvGrpSpPr/>
          <p:nvPr/>
        </p:nvGrpSpPr>
        <p:grpSpPr>
          <a:xfrm>
            <a:off x="2123947" y="1787004"/>
            <a:ext cx="7943768" cy="857978"/>
            <a:chOff x="1593000" y="2322567"/>
            <a:chExt cx="5957975" cy="643501"/>
          </a:xfrm>
        </p:grpSpPr>
        <p:sp>
          <p:nvSpPr>
            <p:cNvPr id="301" name="Google Shape;301;p5"/>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5"/>
            <p:cNvSpPr/>
            <p:nvPr/>
          </p:nvSpPr>
          <p:spPr>
            <a:xfrm flipH="1">
              <a:off x="2283025" y="2322575"/>
              <a:ext cx="1844400" cy="642600"/>
            </a:xfrm>
            <a:prstGeom prst="rect">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5"/>
            <p:cNvSpPr/>
            <p:nvPr/>
          </p:nvSpPr>
          <p:spPr>
            <a:xfrm rot="-5400000">
              <a:off x="3501574" y="1934671"/>
              <a:ext cx="643356" cy="1419149"/>
            </a:xfrm>
            <a:prstGeom prst="flowChartOffpageConnector">
              <a:avLst/>
            </a:prstGeom>
            <a:solidFill>
              <a:srgbClr val="3D3D3D"/>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5"/>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marR="0" rtl="0" algn="l">
                <a:lnSpc>
                  <a:spcPct val="115000"/>
                </a:lnSpc>
                <a:spcBef>
                  <a:spcPts val="0"/>
                </a:spcBef>
                <a:spcAft>
                  <a:spcPts val="0"/>
                </a:spcAft>
                <a:buClr>
                  <a:srgbClr val="000000"/>
                </a:buClr>
                <a:buSzPts val="2000"/>
                <a:buFont typeface="Arial"/>
                <a:buNone/>
              </a:pPr>
              <a:r>
                <a:rPr b="0" i="0" lang="en-US" sz="2000" u="none" cap="none" strike="noStrike">
                  <a:solidFill>
                    <a:srgbClr val="FFFFFF"/>
                  </a:solidFill>
                  <a:latin typeface="Merriweather Light"/>
                  <a:ea typeface="Merriweather Light"/>
                  <a:cs typeface="Merriweather Light"/>
                  <a:sym typeface="Merriweather Light"/>
                </a:rPr>
                <a:t>I am</a:t>
              </a:r>
              <a:endParaRPr b="0" i="0" sz="2000" u="none" cap="none" strike="noStrike">
                <a:solidFill>
                  <a:srgbClr val="FFFFFF"/>
                </a:solidFill>
                <a:latin typeface="Merriweather Light"/>
                <a:ea typeface="Merriweather Light"/>
                <a:cs typeface="Merriweather Light"/>
                <a:sym typeface="Merriweather Light"/>
              </a:endParaRPr>
            </a:p>
          </p:txBody>
        </p:sp>
        <p:sp>
          <p:nvSpPr>
            <p:cNvPr id="305" name="Google Shape;305;p5"/>
            <p:cNvSpPr/>
            <p:nvPr/>
          </p:nvSpPr>
          <p:spPr>
            <a:xfrm>
              <a:off x="1593000" y="2322568"/>
              <a:ext cx="690000" cy="642300"/>
            </a:xfrm>
            <a:prstGeom prst="rect">
              <a:avLst/>
            </a:prstGeom>
            <a:solidFill>
              <a:srgbClr val="414141"/>
            </a:solidFill>
            <a:ln>
              <a:noFill/>
            </a:ln>
            <a:effectLst>
              <a:outerShdw blurRad="71438" rotWithShape="0" algn="bl" dir="2700000" dist="28575">
                <a:srgbClr val="000000">
                  <a:alpha val="16078"/>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5"/>
            <p:cNvSpPr/>
            <p:nvPr/>
          </p:nvSpPr>
          <p:spPr>
            <a:xfrm>
              <a:off x="1593000" y="2322575"/>
              <a:ext cx="690000" cy="642600"/>
            </a:xfrm>
            <a:prstGeom prst="rect">
              <a:avLst/>
            </a:prstGeom>
            <a:solidFill>
              <a:srgbClr val="464646"/>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3500"/>
                <a:buFont typeface="Arial"/>
                <a:buNone/>
              </a:pPr>
              <a:r>
                <a:rPr b="0" i="0" lang="en-US" sz="3500" u="none" cap="none" strike="noStrike">
                  <a:solidFill>
                    <a:srgbClr val="FFFFFF"/>
                  </a:solidFill>
                  <a:latin typeface="Roboto Thin"/>
                  <a:ea typeface="Roboto Thin"/>
                  <a:cs typeface="Roboto Thin"/>
                  <a:sym typeface="Roboto Thin"/>
                </a:rPr>
                <a:t>01</a:t>
              </a:r>
              <a:endParaRPr b="0" i="0" sz="3500" u="none" cap="none" strike="noStrike">
                <a:solidFill>
                  <a:srgbClr val="FFFFFF"/>
                </a:solidFill>
                <a:latin typeface="Roboto Thin"/>
                <a:ea typeface="Roboto Thin"/>
                <a:cs typeface="Roboto Thin"/>
                <a:sym typeface="Roboto Thin"/>
              </a:endParaRPr>
            </a:p>
          </p:txBody>
        </p:sp>
        <p:sp>
          <p:nvSpPr>
            <p:cNvPr id="307" name="Google Shape;307;p5"/>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0" lvl="0" marL="609600" marR="0" rtl="0" algn="l">
                <a:lnSpc>
                  <a:spcPct val="115000"/>
                </a:lnSpc>
                <a:spcBef>
                  <a:spcPts val="0"/>
                </a:spcBef>
                <a:spcAft>
                  <a:spcPts val="0"/>
                </a:spcAft>
                <a:buClr>
                  <a:srgbClr val="000000"/>
                </a:buClr>
                <a:buSzPts val="1500"/>
                <a:buFont typeface="Arial"/>
                <a:buNone/>
              </a:pPr>
              <a:r>
                <a:rPr b="0" i="0" lang="en-US" sz="1500" u="none" cap="none" strike="noStrike">
                  <a:solidFill>
                    <a:srgbClr val="3D3D3D"/>
                  </a:solidFill>
                  <a:latin typeface="Roboto"/>
                  <a:ea typeface="Roboto"/>
                  <a:cs typeface="Roboto"/>
                  <a:sym typeface="Roboto"/>
                </a:rPr>
                <a:t>An apartment owner</a:t>
              </a:r>
              <a:endParaRPr b="0" i="0" sz="1500" u="none" cap="none" strike="noStrike">
                <a:solidFill>
                  <a:srgbClr val="3D3D3D"/>
                </a:solidFill>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6"/>
          <p:cNvSpPr txBox="1"/>
          <p:nvPr/>
        </p:nvSpPr>
        <p:spPr>
          <a:xfrm>
            <a:off x="1143001" y="440964"/>
            <a:ext cx="9905998" cy="1228038"/>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2400"/>
              <a:buFont typeface="Twentieth Century"/>
              <a:buNone/>
            </a:pPr>
            <a:r>
              <a:t/>
            </a:r>
            <a:endParaRPr b="0" i="0" sz="2400" u="none" cap="none" strike="noStrike">
              <a:solidFill>
                <a:schemeClr val="lt1"/>
              </a:solidFill>
              <a:latin typeface="Twentieth Century"/>
              <a:ea typeface="Twentieth Century"/>
              <a:cs typeface="Twentieth Century"/>
              <a:sym typeface="Twentieth Century"/>
            </a:endParaRPr>
          </a:p>
          <a:p>
            <a:pPr indent="0" lvl="0" marL="0" marR="0" rtl="0" algn="l">
              <a:lnSpc>
                <a:spcPct val="90000"/>
              </a:lnSpc>
              <a:spcBef>
                <a:spcPts val="0"/>
              </a:spcBef>
              <a:spcAft>
                <a:spcPts val="0"/>
              </a:spcAft>
              <a:buClr>
                <a:schemeClr val="lt1"/>
              </a:buClr>
              <a:buSzPts val="3600"/>
              <a:buFont typeface="Twentieth Century"/>
              <a:buNone/>
            </a:pPr>
            <a:r>
              <a:rPr b="0" i="0" lang="en-US" sz="3600" u="none" cap="none" strike="noStrike">
                <a:solidFill>
                  <a:schemeClr val="lt1"/>
                </a:solidFill>
                <a:latin typeface="Twentieth Century"/>
                <a:ea typeface="Twentieth Century"/>
                <a:cs typeface="Twentieth Century"/>
                <a:sym typeface="Twentieth Century"/>
              </a:rPr>
              <a:t>OBJECTIVE</a:t>
            </a:r>
            <a:endParaRPr b="0" i="0" sz="3600" u="none" cap="none" strike="noStrike">
              <a:solidFill>
                <a:schemeClr val="lt1"/>
              </a:solidFill>
              <a:latin typeface="Twentieth Century"/>
              <a:ea typeface="Twentieth Century"/>
              <a:cs typeface="Twentieth Century"/>
              <a:sym typeface="Twentieth Century"/>
            </a:endParaRPr>
          </a:p>
        </p:txBody>
      </p:sp>
      <p:sp>
        <p:nvSpPr>
          <p:cNvPr id="313" name="Google Shape;313;p6"/>
          <p:cNvSpPr txBox="1"/>
          <p:nvPr/>
        </p:nvSpPr>
        <p:spPr>
          <a:xfrm>
            <a:off x="1210692" y="2598044"/>
            <a:ext cx="9770615" cy="8309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FFFFFF"/>
                </a:solidFill>
                <a:latin typeface="Twentieth Century"/>
                <a:ea typeface="Twentieth Century"/>
                <a:cs typeface="Twentieth Century"/>
                <a:sym typeface="Twentieth Century"/>
              </a:rPr>
              <a:t>To increase safety of entry doors by an IoT-based facial recognition system with an integrated application for end user and a real-time database.</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27"/>
          <p:cNvSpPr txBox="1"/>
          <p:nvPr/>
        </p:nvSpPr>
        <p:spPr>
          <a:xfrm>
            <a:off x="1143001" y="440964"/>
            <a:ext cx="9905998" cy="1228038"/>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2400"/>
              <a:buFont typeface="Twentieth Century"/>
              <a:buNone/>
            </a:pPr>
            <a:r>
              <a:t/>
            </a:r>
            <a:endParaRPr b="0" i="0" sz="2400" u="none" cap="none" strike="noStrike">
              <a:solidFill>
                <a:schemeClr val="lt1"/>
              </a:solidFill>
              <a:latin typeface="Twentieth Century"/>
              <a:ea typeface="Twentieth Century"/>
              <a:cs typeface="Twentieth Century"/>
              <a:sym typeface="Twentieth Century"/>
            </a:endParaRPr>
          </a:p>
          <a:p>
            <a:pPr indent="0" lvl="0" marL="0" marR="0" rtl="0" algn="l">
              <a:lnSpc>
                <a:spcPct val="90000"/>
              </a:lnSpc>
              <a:spcBef>
                <a:spcPts val="0"/>
              </a:spcBef>
              <a:spcAft>
                <a:spcPts val="0"/>
              </a:spcAft>
              <a:buClr>
                <a:schemeClr val="lt1"/>
              </a:buClr>
              <a:buSzPts val="3600"/>
              <a:buFont typeface="Twentieth Century"/>
              <a:buNone/>
            </a:pPr>
            <a:r>
              <a:rPr b="0" i="0" lang="en-US" sz="3600" u="none" cap="none" strike="noStrike">
                <a:solidFill>
                  <a:schemeClr val="lt1"/>
                </a:solidFill>
                <a:latin typeface="Twentieth Century"/>
                <a:ea typeface="Twentieth Century"/>
                <a:cs typeface="Twentieth Century"/>
                <a:sym typeface="Twentieth Century"/>
              </a:rPr>
              <a:t>TECHNOLOGIES USED</a:t>
            </a:r>
            <a:endParaRPr b="0" i="0" sz="3600" u="none" cap="none" strike="noStrike">
              <a:solidFill>
                <a:schemeClr val="lt1"/>
              </a:solidFill>
              <a:latin typeface="Twentieth Century"/>
              <a:ea typeface="Twentieth Century"/>
              <a:cs typeface="Twentieth Century"/>
              <a:sym typeface="Twentieth Century"/>
            </a:endParaRPr>
          </a:p>
        </p:txBody>
      </p:sp>
      <p:sp>
        <p:nvSpPr>
          <p:cNvPr id="319" name="Google Shape;319;p27"/>
          <p:cNvSpPr txBox="1"/>
          <p:nvPr/>
        </p:nvSpPr>
        <p:spPr>
          <a:xfrm>
            <a:off x="1278384" y="1811045"/>
            <a:ext cx="9770700" cy="2616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Twentieth Century"/>
              <a:ea typeface="Twentieth Century"/>
              <a:cs typeface="Twentieth Century"/>
              <a:sym typeface="Twentieth Century"/>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Twentieth Century"/>
              <a:ea typeface="Twentieth Century"/>
              <a:cs typeface="Twentieth Century"/>
              <a:sym typeface="Twentieth Century"/>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FFFFFF"/>
                </a:solidFill>
                <a:latin typeface="Twentieth Century"/>
                <a:ea typeface="Twentieth Century"/>
                <a:cs typeface="Twentieth Century"/>
                <a:sym typeface="Twentieth Century"/>
              </a:rPr>
              <a:t>Software: </a:t>
            </a:r>
            <a:r>
              <a:rPr b="0" i="1" lang="en-US" sz="2000" u="none" cap="none" strike="noStrike">
                <a:solidFill>
                  <a:srgbClr val="FFFFFF"/>
                </a:solidFill>
                <a:latin typeface="Twentieth Century"/>
                <a:ea typeface="Twentieth Century"/>
                <a:cs typeface="Twentieth Century"/>
                <a:sym typeface="Twentieth Century"/>
              </a:rPr>
              <a:t>Rasbian OS + Putty, Python3, haar-cascades_frontal_face_detetction, OpenCV, LBPH (recognizer algorithm), Firebase (realtime database + storage),Android Studio</a:t>
            </a:r>
            <a:endParaRPr b="0" i="1" sz="2400" u="none" cap="none" strike="noStrike">
              <a:solidFill>
                <a:srgbClr val="FFFFFF"/>
              </a:solidFill>
              <a:latin typeface="Twentieth Century"/>
              <a:ea typeface="Twentieth Century"/>
              <a:cs typeface="Twentieth Century"/>
              <a:sym typeface="Twentieth Century"/>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Twentieth Century"/>
              <a:ea typeface="Twentieth Century"/>
              <a:cs typeface="Twentieth Century"/>
              <a:sym typeface="Twentieth Century"/>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Twentieth Century"/>
              <a:ea typeface="Twentieth Century"/>
              <a:cs typeface="Twentieth Century"/>
              <a:sym typeface="Twentieth Century"/>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FFFFFF"/>
                </a:solidFill>
                <a:latin typeface="Twentieth Century"/>
                <a:ea typeface="Twentieth Century"/>
                <a:cs typeface="Twentieth Century"/>
                <a:sym typeface="Twentieth Century"/>
              </a:rPr>
              <a:t>Hardware: </a:t>
            </a:r>
            <a:r>
              <a:rPr b="0" i="1" lang="en-US" sz="2000" u="none" cap="none" strike="noStrike">
                <a:solidFill>
                  <a:srgbClr val="FFFFFF"/>
                </a:solidFill>
                <a:latin typeface="Twentieth Century"/>
                <a:ea typeface="Twentieth Century"/>
                <a:cs typeface="Twentieth Century"/>
                <a:sym typeface="Twentieth Century"/>
              </a:rPr>
              <a:t>Raspberry pi 3 B+, webcam,  SD card, cables , 5V 2.5A power supply </a:t>
            </a:r>
            <a:r>
              <a:rPr b="0" i="1" lang="en-US" sz="2400" u="none" cap="none" strike="noStrike">
                <a:solidFill>
                  <a:srgbClr val="FFFFFF"/>
                </a:solidFill>
                <a:latin typeface="Twentieth Century"/>
                <a:ea typeface="Twentieth Century"/>
                <a:cs typeface="Twentieth Century"/>
                <a:sym typeface="Twentieth Century"/>
              </a:rPr>
              <a:t> </a:t>
            </a:r>
            <a:endParaRPr b="0" i="1" sz="2400" u="none" cap="none" strike="noStrike">
              <a:solidFill>
                <a:srgbClr val="FFFFFF"/>
              </a:solidFill>
              <a:latin typeface="Twentieth Century"/>
              <a:ea typeface="Twentieth Century"/>
              <a:cs typeface="Twentieth Century"/>
              <a:sym typeface="Twentieth Centur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8"/>
          <p:cNvSpPr txBox="1"/>
          <p:nvPr/>
        </p:nvSpPr>
        <p:spPr>
          <a:xfrm>
            <a:off x="1143001" y="402053"/>
            <a:ext cx="9905998" cy="1228038"/>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2400"/>
              <a:buFont typeface="Twentieth Century"/>
              <a:buNone/>
            </a:pPr>
            <a:r>
              <a:t/>
            </a:r>
            <a:endParaRPr b="0" i="0" sz="2400" u="none" cap="none" strike="noStrike">
              <a:solidFill>
                <a:schemeClr val="lt1"/>
              </a:solidFill>
              <a:latin typeface="Twentieth Century"/>
              <a:ea typeface="Twentieth Century"/>
              <a:cs typeface="Twentieth Century"/>
              <a:sym typeface="Twentieth Century"/>
            </a:endParaRPr>
          </a:p>
          <a:p>
            <a:pPr indent="0" lvl="0" marL="0" marR="0" rtl="0" algn="l">
              <a:lnSpc>
                <a:spcPct val="90000"/>
              </a:lnSpc>
              <a:spcBef>
                <a:spcPts val="0"/>
              </a:spcBef>
              <a:spcAft>
                <a:spcPts val="0"/>
              </a:spcAft>
              <a:buClr>
                <a:schemeClr val="lt1"/>
              </a:buClr>
              <a:buSzPts val="3600"/>
              <a:buFont typeface="Twentieth Century"/>
              <a:buNone/>
            </a:pPr>
            <a:r>
              <a:rPr b="0" i="0" lang="en-US" sz="3600" u="none" cap="none" strike="noStrike">
                <a:solidFill>
                  <a:schemeClr val="lt1"/>
                </a:solidFill>
                <a:latin typeface="Twentieth Century"/>
                <a:ea typeface="Twentieth Century"/>
                <a:cs typeface="Twentieth Century"/>
                <a:sym typeface="Twentieth Century"/>
              </a:rPr>
              <a:t>WORKFLOW CHART</a:t>
            </a:r>
            <a:endParaRPr b="0" i="0" sz="1400" u="none" cap="none" strike="noStrike">
              <a:solidFill>
                <a:srgbClr val="000000"/>
              </a:solidFill>
              <a:latin typeface="Arial"/>
              <a:ea typeface="Arial"/>
              <a:cs typeface="Arial"/>
              <a:sym typeface="Arial"/>
            </a:endParaRPr>
          </a:p>
        </p:txBody>
      </p:sp>
      <p:pic>
        <p:nvPicPr>
          <p:cNvPr id="325" name="Google Shape;325;p28"/>
          <p:cNvPicPr preferRelativeResize="0"/>
          <p:nvPr/>
        </p:nvPicPr>
        <p:blipFill rotWithShape="1">
          <a:blip r:embed="rId3">
            <a:alphaModFix/>
          </a:blip>
          <a:srcRect b="0" l="0" r="0" t="0"/>
          <a:stretch/>
        </p:blipFill>
        <p:spPr>
          <a:xfrm>
            <a:off x="1455000" y="4223164"/>
            <a:ext cx="2462421" cy="1969937"/>
          </a:xfrm>
          <a:prstGeom prst="rect">
            <a:avLst/>
          </a:prstGeom>
          <a:noFill/>
          <a:ln>
            <a:noFill/>
          </a:ln>
        </p:spPr>
      </p:pic>
      <p:pic>
        <p:nvPicPr>
          <p:cNvPr id="326" name="Google Shape;326;p28"/>
          <p:cNvPicPr preferRelativeResize="0"/>
          <p:nvPr/>
        </p:nvPicPr>
        <p:blipFill rotWithShape="1">
          <a:blip r:embed="rId4">
            <a:alphaModFix/>
          </a:blip>
          <a:srcRect b="0" l="0" r="0" t="0"/>
          <a:stretch/>
        </p:blipFill>
        <p:spPr>
          <a:xfrm>
            <a:off x="3917421" y="917451"/>
            <a:ext cx="4357157" cy="3171042"/>
          </a:xfrm>
          <a:prstGeom prst="rect">
            <a:avLst/>
          </a:prstGeom>
          <a:noFill/>
          <a:ln>
            <a:noFill/>
          </a:ln>
        </p:spPr>
      </p:pic>
      <p:pic>
        <p:nvPicPr>
          <p:cNvPr id="327" name="Google Shape;327;p28"/>
          <p:cNvPicPr preferRelativeResize="0"/>
          <p:nvPr/>
        </p:nvPicPr>
        <p:blipFill rotWithShape="1">
          <a:blip r:embed="rId5">
            <a:alphaModFix/>
          </a:blip>
          <a:srcRect b="0" l="0" r="0" t="0"/>
          <a:stretch/>
        </p:blipFill>
        <p:spPr>
          <a:xfrm>
            <a:off x="8274578" y="4223164"/>
            <a:ext cx="2342960" cy="1405776"/>
          </a:xfrm>
          <a:prstGeom prst="rect">
            <a:avLst/>
          </a:prstGeom>
          <a:noFill/>
          <a:ln>
            <a:noFill/>
          </a:ln>
        </p:spPr>
      </p:pic>
      <p:cxnSp>
        <p:nvCxnSpPr>
          <p:cNvPr id="328" name="Google Shape;328;p28"/>
          <p:cNvCxnSpPr/>
          <p:nvPr/>
        </p:nvCxnSpPr>
        <p:spPr>
          <a:xfrm>
            <a:off x="9563791" y="2502972"/>
            <a:ext cx="0" cy="1720192"/>
          </a:xfrm>
          <a:prstGeom prst="straightConnector1">
            <a:avLst/>
          </a:prstGeom>
          <a:noFill/>
          <a:ln cap="flat" cmpd="sng" w="9525">
            <a:solidFill>
              <a:schemeClr val="dk1"/>
            </a:solidFill>
            <a:prstDash val="solid"/>
            <a:round/>
            <a:headEnd len="sm" w="sm" type="none"/>
            <a:tailEnd len="med" w="med" type="triangle"/>
          </a:ln>
        </p:spPr>
      </p:cxnSp>
      <p:cxnSp>
        <p:nvCxnSpPr>
          <p:cNvPr id="329" name="Google Shape;329;p28"/>
          <p:cNvCxnSpPr/>
          <p:nvPr/>
        </p:nvCxnSpPr>
        <p:spPr>
          <a:xfrm rot="10800000">
            <a:off x="8274578" y="2639159"/>
            <a:ext cx="1171480" cy="0"/>
          </a:xfrm>
          <a:prstGeom prst="straightConnector1">
            <a:avLst/>
          </a:prstGeom>
          <a:noFill/>
          <a:ln cap="flat" cmpd="sng" w="9525">
            <a:solidFill>
              <a:schemeClr val="dk1"/>
            </a:solidFill>
            <a:prstDash val="solid"/>
            <a:round/>
            <a:headEnd len="sm" w="sm" type="none"/>
            <a:tailEnd len="med" w="med" type="triangle"/>
          </a:ln>
        </p:spPr>
      </p:cxnSp>
      <p:cxnSp>
        <p:nvCxnSpPr>
          <p:cNvPr id="330" name="Google Shape;330;p28"/>
          <p:cNvCxnSpPr/>
          <p:nvPr/>
        </p:nvCxnSpPr>
        <p:spPr>
          <a:xfrm>
            <a:off x="2686210" y="2502972"/>
            <a:ext cx="0" cy="1690730"/>
          </a:xfrm>
          <a:prstGeom prst="straightConnector1">
            <a:avLst/>
          </a:prstGeom>
          <a:noFill/>
          <a:ln cap="flat" cmpd="sng" w="9525">
            <a:solidFill>
              <a:schemeClr val="dk1"/>
            </a:solidFill>
            <a:prstDash val="solid"/>
            <a:round/>
            <a:headEnd len="sm" w="sm" type="none"/>
            <a:tailEnd len="med" w="med" type="triangle"/>
          </a:ln>
        </p:spPr>
      </p:cxnSp>
      <p:cxnSp>
        <p:nvCxnSpPr>
          <p:cNvPr id="331" name="Google Shape;331;p28"/>
          <p:cNvCxnSpPr/>
          <p:nvPr/>
        </p:nvCxnSpPr>
        <p:spPr>
          <a:xfrm>
            <a:off x="2889115" y="2639159"/>
            <a:ext cx="1028306" cy="0"/>
          </a:xfrm>
          <a:prstGeom prst="straightConnector1">
            <a:avLst/>
          </a:prstGeom>
          <a:noFill/>
          <a:ln cap="flat" cmpd="sng" w="9525">
            <a:solidFill>
              <a:schemeClr val="dk1"/>
            </a:solidFill>
            <a:prstDash val="solid"/>
            <a:round/>
            <a:headEnd len="sm" w="sm" type="none"/>
            <a:tailEnd len="med" w="med" type="triangle"/>
          </a:ln>
        </p:spPr>
      </p:cxnSp>
      <p:cxnSp>
        <p:nvCxnSpPr>
          <p:cNvPr id="332" name="Google Shape;332;p28"/>
          <p:cNvCxnSpPr>
            <a:endCxn id="326" idx="1"/>
          </p:cNvCxnSpPr>
          <p:nvPr/>
        </p:nvCxnSpPr>
        <p:spPr>
          <a:xfrm>
            <a:off x="2686221" y="2502972"/>
            <a:ext cx="1231200" cy="0"/>
          </a:xfrm>
          <a:prstGeom prst="straightConnector1">
            <a:avLst/>
          </a:prstGeom>
          <a:noFill/>
          <a:ln cap="flat" cmpd="sng" w="9525">
            <a:solidFill>
              <a:schemeClr val="dk1"/>
            </a:solidFill>
            <a:prstDash val="solid"/>
            <a:round/>
            <a:headEnd len="sm" w="sm" type="none"/>
            <a:tailEnd len="sm" w="sm" type="none"/>
          </a:ln>
        </p:spPr>
      </p:cxnSp>
      <p:cxnSp>
        <p:nvCxnSpPr>
          <p:cNvPr id="333" name="Google Shape;333;p28"/>
          <p:cNvCxnSpPr/>
          <p:nvPr/>
        </p:nvCxnSpPr>
        <p:spPr>
          <a:xfrm>
            <a:off x="2889115" y="2639159"/>
            <a:ext cx="0" cy="1476000"/>
          </a:xfrm>
          <a:prstGeom prst="straightConnector1">
            <a:avLst/>
          </a:prstGeom>
          <a:noFill/>
          <a:ln cap="flat" cmpd="sng" w="9525">
            <a:solidFill>
              <a:schemeClr val="dk1"/>
            </a:solidFill>
            <a:prstDash val="solid"/>
            <a:round/>
            <a:headEnd len="sm" w="sm" type="none"/>
            <a:tailEnd len="sm" w="sm" type="none"/>
          </a:ln>
        </p:spPr>
      </p:cxnSp>
      <p:cxnSp>
        <p:nvCxnSpPr>
          <p:cNvPr id="334" name="Google Shape;334;p28"/>
          <p:cNvCxnSpPr/>
          <p:nvPr/>
        </p:nvCxnSpPr>
        <p:spPr>
          <a:xfrm>
            <a:off x="9446058" y="2639159"/>
            <a:ext cx="0" cy="1476000"/>
          </a:xfrm>
          <a:prstGeom prst="straightConnector1">
            <a:avLst/>
          </a:prstGeom>
          <a:noFill/>
          <a:ln cap="flat" cmpd="sng" w="9525">
            <a:solidFill>
              <a:schemeClr val="dk1"/>
            </a:solidFill>
            <a:prstDash val="solid"/>
            <a:round/>
            <a:headEnd len="sm" w="sm" type="none"/>
            <a:tailEnd len="sm" w="sm" type="none"/>
          </a:ln>
        </p:spPr>
      </p:cxnSp>
      <p:cxnSp>
        <p:nvCxnSpPr>
          <p:cNvPr id="335" name="Google Shape;335;p28"/>
          <p:cNvCxnSpPr>
            <a:stCxn id="326" idx="3"/>
          </p:cNvCxnSpPr>
          <p:nvPr/>
        </p:nvCxnSpPr>
        <p:spPr>
          <a:xfrm>
            <a:off x="8274578" y="2502972"/>
            <a:ext cx="1289100" cy="0"/>
          </a:xfrm>
          <a:prstGeom prst="straightConnector1">
            <a:avLst/>
          </a:prstGeom>
          <a:noFill/>
          <a:ln cap="flat" cmpd="sng" w="9525">
            <a:solidFill>
              <a:schemeClr val="dk1"/>
            </a:solidFill>
            <a:prstDash val="solid"/>
            <a:round/>
            <a:headEnd len="sm" w="sm" type="none"/>
            <a:tailEnd len="sm" w="sm" type="none"/>
          </a:ln>
        </p:spPr>
      </p:cxnSp>
      <p:sp>
        <p:nvSpPr>
          <p:cNvPr id="336" name="Google Shape;336;p28"/>
          <p:cNvSpPr txBox="1"/>
          <p:nvPr/>
        </p:nvSpPr>
        <p:spPr>
          <a:xfrm>
            <a:off x="8919184" y="5736945"/>
            <a:ext cx="1217537"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IoT device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(Raspberry)</a:t>
            </a:r>
            <a:endParaRPr b="0" i="0" sz="1400" u="none" cap="none" strike="noStrike">
              <a:solidFill>
                <a:schemeClr val="lt1"/>
              </a:solidFill>
              <a:latin typeface="Arial"/>
              <a:ea typeface="Arial"/>
              <a:cs typeface="Arial"/>
              <a:sym typeface="Arial"/>
            </a:endParaRPr>
          </a:p>
        </p:txBody>
      </p:sp>
      <p:sp>
        <p:nvSpPr>
          <p:cNvPr id="337" name="Google Shape;337;p28"/>
          <p:cNvSpPr txBox="1"/>
          <p:nvPr/>
        </p:nvSpPr>
        <p:spPr>
          <a:xfrm>
            <a:off x="5243791" y="3429000"/>
            <a:ext cx="1847700" cy="738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Realtime database + storage (Firebase) + Server</a:t>
            </a:r>
            <a:endParaRPr b="0" i="0" sz="1400" u="none" cap="none" strike="noStrike">
              <a:solidFill>
                <a:schemeClr val="lt1"/>
              </a:solidFill>
              <a:latin typeface="Arial"/>
              <a:ea typeface="Arial"/>
              <a:cs typeface="Arial"/>
              <a:sym typeface="Arial"/>
            </a:endParaRPr>
          </a:p>
        </p:txBody>
      </p:sp>
      <p:sp>
        <p:nvSpPr>
          <p:cNvPr id="338" name="Google Shape;338;p28"/>
          <p:cNvSpPr txBox="1"/>
          <p:nvPr/>
        </p:nvSpPr>
        <p:spPr>
          <a:xfrm>
            <a:off x="3243418" y="4961374"/>
            <a:ext cx="1244606"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End user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application</a:t>
            </a:r>
            <a:endParaRPr b="0" i="0" sz="1400" u="none" cap="none" strike="noStrike">
              <a:solidFill>
                <a:schemeClr val="lt1"/>
              </a:solidFill>
              <a:latin typeface="Arial"/>
              <a:ea typeface="Arial"/>
              <a:cs typeface="Arial"/>
              <a:sym typeface="Arial"/>
            </a:endParaRPr>
          </a:p>
        </p:txBody>
      </p:sp>
      <p:sp>
        <p:nvSpPr>
          <p:cNvPr id="339" name="Google Shape;339;p28"/>
          <p:cNvSpPr txBox="1"/>
          <p:nvPr/>
        </p:nvSpPr>
        <p:spPr>
          <a:xfrm>
            <a:off x="9527952" y="2586555"/>
            <a:ext cx="1289212"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US" sz="1200" u="none" cap="none" strike="noStrike">
                <a:solidFill>
                  <a:srgbClr val="0C0C0C"/>
                </a:solidFill>
                <a:latin typeface="Arial"/>
                <a:ea typeface="Arial"/>
                <a:cs typeface="Arial"/>
                <a:sym typeface="Arial"/>
              </a:rPr>
              <a:t>Sending trainer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1" lang="en-US" sz="1200" u="none" cap="none" strike="noStrike">
                <a:solidFill>
                  <a:srgbClr val="0C0C0C"/>
                </a:solidFill>
                <a:latin typeface="Arial"/>
                <a:ea typeface="Arial"/>
                <a:cs typeface="Arial"/>
                <a:sym typeface="Arial"/>
              </a:rPr>
              <a:t>models</a:t>
            </a:r>
            <a:endParaRPr b="0" i="1" sz="1200" u="none" cap="none" strike="noStrike">
              <a:solidFill>
                <a:srgbClr val="0C0C0C"/>
              </a:solidFill>
              <a:latin typeface="Arial"/>
              <a:ea typeface="Arial"/>
              <a:cs typeface="Arial"/>
              <a:sym typeface="Arial"/>
            </a:endParaRPr>
          </a:p>
        </p:txBody>
      </p:sp>
      <p:sp>
        <p:nvSpPr>
          <p:cNvPr id="340" name="Google Shape;340;p28"/>
          <p:cNvSpPr txBox="1"/>
          <p:nvPr/>
        </p:nvSpPr>
        <p:spPr>
          <a:xfrm>
            <a:off x="8096085" y="3194636"/>
            <a:ext cx="1289212" cy="461665"/>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200"/>
              <a:buFont typeface="Arial"/>
              <a:buNone/>
            </a:pPr>
            <a:r>
              <a:rPr b="0" i="1" lang="en-US" sz="1200" u="none" cap="none" strike="noStrike">
                <a:solidFill>
                  <a:srgbClr val="0C0C0C"/>
                </a:solidFill>
                <a:latin typeface="Arial"/>
                <a:ea typeface="Arial"/>
                <a:cs typeface="Arial"/>
                <a:sym typeface="Arial"/>
              </a:rPr>
              <a:t>Push</a:t>
            </a:r>
            <a:endParaRPr b="0" i="0" sz="14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200"/>
              <a:buFont typeface="Arial"/>
              <a:buNone/>
            </a:pPr>
            <a:r>
              <a:rPr b="0" i="1" lang="en-US" sz="1200" u="none" cap="none" strike="noStrike">
                <a:solidFill>
                  <a:srgbClr val="0C0C0C"/>
                </a:solidFill>
                <a:latin typeface="Arial"/>
                <a:ea typeface="Arial"/>
                <a:cs typeface="Arial"/>
                <a:sym typeface="Arial"/>
              </a:rPr>
              <a:t>notifications</a:t>
            </a:r>
            <a:endParaRPr b="0" i="1" sz="1200" u="none" cap="none" strike="noStrike">
              <a:solidFill>
                <a:srgbClr val="0C0C0C"/>
              </a:solidFill>
              <a:latin typeface="Arial"/>
              <a:ea typeface="Arial"/>
              <a:cs typeface="Arial"/>
              <a:sym typeface="Arial"/>
            </a:endParaRPr>
          </a:p>
        </p:txBody>
      </p:sp>
      <p:sp>
        <p:nvSpPr>
          <p:cNvPr id="341" name="Google Shape;341;p28"/>
          <p:cNvSpPr txBox="1"/>
          <p:nvPr/>
        </p:nvSpPr>
        <p:spPr>
          <a:xfrm>
            <a:off x="1396998" y="2817387"/>
            <a:ext cx="1289212" cy="461665"/>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200"/>
              <a:buFont typeface="Arial"/>
              <a:buNone/>
            </a:pPr>
            <a:r>
              <a:rPr b="0" i="1" lang="en-US" sz="1200" u="none" cap="none" strike="noStrike">
                <a:solidFill>
                  <a:srgbClr val="0C0C0C"/>
                </a:solidFill>
                <a:latin typeface="Arial"/>
                <a:ea typeface="Arial"/>
                <a:cs typeface="Arial"/>
                <a:sym typeface="Arial"/>
              </a:rPr>
              <a:t>Push notifications</a:t>
            </a:r>
            <a:endParaRPr b="0" i="1" sz="1200" u="none" cap="none" strike="noStrike">
              <a:solidFill>
                <a:srgbClr val="0C0C0C"/>
              </a:solidFill>
              <a:latin typeface="Arial"/>
              <a:ea typeface="Arial"/>
              <a:cs typeface="Arial"/>
              <a:sym typeface="Arial"/>
            </a:endParaRPr>
          </a:p>
        </p:txBody>
      </p:sp>
      <p:sp>
        <p:nvSpPr>
          <p:cNvPr id="342" name="Google Shape;342;p28"/>
          <p:cNvSpPr txBox="1"/>
          <p:nvPr/>
        </p:nvSpPr>
        <p:spPr>
          <a:xfrm>
            <a:off x="2926274" y="3174299"/>
            <a:ext cx="9303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1" lang="en-US" sz="1200" u="none" cap="none" strike="noStrike">
                <a:solidFill>
                  <a:srgbClr val="0C0C0C"/>
                </a:solidFill>
                <a:latin typeface="Arial"/>
                <a:ea typeface="Arial"/>
                <a:cs typeface="Arial"/>
                <a:sym typeface="Arial"/>
              </a:rPr>
              <a:t>Videos</a:t>
            </a:r>
            <a:endParaRPr b="0" i="1" sz="1200" u="none" cap="none" strike="noStrike">
              <a:solidFill>
                <a:srgbClr val="0C0C0C"/>
              </a:solidFill>
              <a:latin typeface="Arial"/>
              <a:ea typeface="Arial"/>
              <a:cs typeface="Arial"/>
              <a:sym typeface="Arial"/>
            </a:endParaRPr>
          </a:p>
        </p:txBody>
      </p:sp>
      <p:sp>
        <p:nvSpPr>
          <p:cNvPr id="343" name="Google Shape;343;p28"/>
          <p:cNvSpPr txBox="1"/>
          <p:nvPr/>
        </p:nvSpPr>
        <p:spPr>
          <a:xfrm>
            <a:off x="5289238" y="4432041"/>
            <a:ext cx="1613400" cy="738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1" lang="en-US" sz="1400" u="none" cap="none" strike="noStrike">
                <a:solidFill>
                  <a:srgbClr val="0C0C0C"/>
                </a:solidFill>
                <a:latin typeface="Arial"/>
                <a:ea typeface="Arial"/>
                <a:cs typeface="Arial"/>
                <a:sym typeface="Arial"/>
              </a:rPr>
              <a:t>create train model with the video dataset</a:t>
            </a:r>
            <a:endParaRPr b="0" i="0" sz="1400" u="none" cap="none" strike="noStrike">
              <a:solidFill>
                <a:srgbClr val="000000"/>
              </a:solidFill>
              <a:latin typeface="Arial"/>
              <a:ea typeface="Arial"/>
              <a:cs typeface="Arial"/>
              <a:sym typeface="Arial"/>
            </a:endParaRPr>
          </a:p>
        </p:txBody>
      </p:sp>
      <p:cxnSp>
        <p:nvCxnSpPr>
          <p:cNvPr id="344" name="Google Shape;344;p28"/>
          <p:cNvCxnSpPr/>
          <p:nvPr/>
        </p:nvCxnSpPr>
        <p:spPr>
          <a:xfrm>
            <a:off x="6254534" y="4193702"/>
            <a:ext cx="0" cy="244066"/>
          </a:xfrm>
          <a:prstGeom prst="straightConnector1">
            <a:avLst/>
          </a:prstGeom>
          <a:noFill/>
          <a:ln cap="flat" cmpd="sng" w="9525">
            <a:solidFill>
              <a:schemeClr val="dk1"/>
            </a:solidFill>
            <a:prstDash val="solid"/>
            <a:round/>
            <a:headEnd len="sm" w="sm" type="none"/>
            <a:tailEnd len="med" w="med" type="triangle"/>
          </a:ln>
        </p:spPr>
      </p:cxnSp>
      <p:cxnSp>
        <p:nvCxnSpPr>
          <p:cNvPr id="345" name="Google Shape;345;p28"/>
          <p:cNvCxnSpPr>
            <a:stCxn id="343" idx="0"/>
            <a:endCxn id="326" idx="2"/>
          </p:cNvCxnSpPr>
          <p:nvPr/>
        </p:nvCxnSpPr>
        <p:spPr>
          <a:xfrm rot="10800000">
            <a:off x="6095938" y="4088541"/>
            <a:ext cx="0" cy="343500"/>
          </a:xfrm>
          <a:prstGeom prst="straightConnector1">
            <a:avLst/>
          </a:prstGeom>
          <a:noFill/>
          <a:ln cap="flat" cmpd="sng" w="9525">
            <a:solidFill>
              <a:schemeClr val="dk1"/>
            </a:solidFill>
            <a:prstDash val="solid"/>
            <a:round/>
            <a:headEnd len="sm" w="sm"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2021-03-15T14:21:16Z</dcterms:created>
  <dc:creator>Devansh Kaushik</dc:creator>
</cp:coreProperties>
</file>